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4" r:id="rId18"/>
    <p:sldId id="276" r:id="rId19"/>
    <p:sldId id="283" r:id="rId20"/>
    <p:sldId id="284" r:id="rId21"/>
    <p:sldId id="277" r:id="rId22"/>
    <p:sldId id="278" r:id="rId23"/>
  </p:sldIdLst>
  <p:sldSz cx="9144000" cy="5143500" type="screen16x9"/>
  <p:notesSz cx="6858000" cy="9144000"/>
  <p:embeddedFontLst>
    <p:embeddedFont>
      <p:font typeface="Arial Black" panose="020B0604020202020204" pitchFamily="34" charset="0"/>
      <p:regular r:id="rId25"/>
      <p:bold r:id="rId26"/>
    </p:embeddedFont>
    <p:embeddedFont>
      <p:font typeface="Calibri" panose="020F0502020204030204" pitchFamily="34" charset="0"/>
      <p:regular r:id="rId27"/>
      <p:bold r:id="rId28"/>
      <p:italic r:id="rId29"/>
      <p:boldItalic r:id="rId30"/>
    </p:embeddedFont>
    <p:embeddedFont>
      <p:font typeface="EB Garamond" pitchFamily="2" charset="0"/>
      <p:regular r:id="rId31"/>
      <p:bold r:id="rId32"/>
      <p:italic r:id="rId33"/>
      <p:boldItalic r:id="rId34"/>
    </p:embeddedFont>
    <p:embeddedFont>
      <p:font typeface="Hadassah Friedlaender" panose="02020603050405020304" pitchFamily="18" charset="-79"/>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1" autoAdjust="0"/>
    <p:restoredTop sz="91975" autoAdjust="0"/>
  </p:normalViewPr>
  <p:slideViewPr>
    <p:cSldViewPr snapToGrid="0">
      <p:cViewPr varScale="1">
        <p:scale>
          <a:sx n="155" d="100"/>
          <a:sy n="155" d="100"/>
        </p:scale>
        <p:origin x="712" y="168"/>
      </p:cViewPr>
      <p:guideLst>
        <p:guide orient="horz" pos="1620"/>
        <p:guide pos="2880"/>
      </p:guideLst>
    </p:cSldViewPr>
  </p:slideViewPr>
  <p:notesTextViewPr>
    <p:cViewPr>
      <p:scale>
        <a:sx n="1" d="1"/>
        <a:sy n="1" d="1"/>
      </p:scale>
      <p:origin x="0" y="-235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5F054-6832-D543-9D74-50E31BB11796}" type="doc">
      <dgm:prSet loTypeId="urn:microsoft.com/office/officeart/2005/8/layout/vList5" loCatId="" qsTypeId="urn:microsoft.com/office/officeart/2005/8/quickstyle/simple1" qsCatId="simple" csTypeId="urn:microsoft.com/office/officeart/2005/8/colors/accent6_2" csCatId="accent6" phldr="1"/>
      <dgm:spPr/>
      <dgm:t>
        <a:bodyPr/>
        <a:lstStyle/>
        <a:p>
          <a:endParaRPr lang="en-GB"/>
        </a:p>
      </dgm:t>
    </dgm:pt>
    <dgm:pt modelId="{0E2E5527-4ED7-2F4E-A058-39A117D06FF2}">
      <dgm:prSet phldrT="[Text]" custT="1"/>
      <dgm:spPr/>
      <dgm:t>
        <a:bodyPr/>
        <a:lstStyle/>
        <a:p>
          <a:r>
            <a:rPr lang="en-GB" sz="1600" dirty="0"/>
            <a:t>Next 10 years</a:t>
          </a:r>
        </a:p>
      </dgm:t>
    </dgm:pt>
    <dgm:pt modelId="{DDBB26F4-3E07-F843-8C68-F6901244F7D2}" type="parTrans" cxnId="{A7998430-0164-C744-8F49-6D94D677F9C4}">
      <dgm:prSet/>
      <dgm:spPr/>
      <dgm:t>
        <a:bodyPr/>
        <a:lstStyle/>
        <a:p>
          <a:endParaRPr lang="en-GB"/>
        </a:p>
      </dgm:t>
    </dgm:pt>
    <dgm:pt modelId="{1F772453-6240-3C46-91E3-130A216DA6BB}" type="sibTrans" cxnId="{A7998430-0164-C744-8F49-6D94D677F9C4}">
      <dgm:prSet/>
      <dgm:spPr/>
      <dgm:t>
        <a:bodyPr/>
        <a:lstStyle/>
        <a:p>
          <a:endParaRPr lang="en-GB"/>
        </a:p>
      </dgm:t>
    </dgm:pt>
    <dgm:pt modelId="{D04D7F02-282C-BF40-B28B-EA87AB66E9FD}">
      <dgm:prSet phldrT="[Text]"/>
      <dgm:spPr/>
      <dgm:t>
        <a:bodyPr/>
        <a:lstStyle/>
        <a:p>
          <a:r>
            <a:rPr lang="en-IN" dirty="0"/>
            <a:t>AI-based system optimizes the entire shopping experience for customers</a:t>
          </a:r>
          <a:endParaRPr lang="en-GB" dirty="0"/>
        </a:p>
      </dgm:t>
    </dgm:pt>
    <dgm:pt modelId="{666A9423-AA5A-034D-88A8-25E72B3351BB}" type="parTrans" cxnId="{7A01A13F-A82B-AB4D-B40A-E78BB0A4859F}">
      <dgm:prSet/>
      <dgm:spPr/>
      <dgm:t>
        <a:bodyPr/>
        <a:lstStyle/>
        <a:p>
          <a:endParaRPr lang="en-GB"/>
        </a:p>
      </dgm:t>
    </dgm:pt>
    <dgm:pt modelId="{0A538DE2-8EB0-3049-B43D-FE9C60E7BE3E}" type="sibTrans" cxnId="{7A01A13F-A82B-AB4D-B40A-E78BB0A4859F}">
      <dgm:prSet/>
      <dgm:spPr/>
      <dgm:t>
        <a:bodyPr/>
        <a:lstStyle/>
        <a:p>
          <a:endParaRPr lang="en-GB"/>
        </a:p>
      </dgm:t>
    </dgm:pt>
    <dgm:pt modelId="{58CF29FF-F585-0140-9DA4-06D774CA1C75}">
      <dgm:prSet phldrT="[Text]"/>
      <dgm:spPr/>
      <dgm:t>
        <a:bodyPr/>
        <a:lstStyle/>
        <a:p>
          <a:r>
            <a:rPr lang="en-IN" dirty="0"/>
            <a:t>seamlessly integrate with shopping platforms to provide users with pricing, availability, sustainable and ethical sourcing options</a:t>
          </a:r>
          <a:endParaRPr lang="en-GB" dirty="0"/>
        </a:p>
      </dgm:t>
    </dgm:pt>
    <dgm:pt modelId="{7F34C7BB-1A80-4843-BAAE-B206F4CFF383}" type="parTrans" cxnId="{59C01B4C-6A82-B648-8DEA-9CB878A94BC9}">
      <dgm:prSet/>
      <dgm:spPr/>
      <dgm:t>
        <a:bodyPr/>
        <a:lstStyle/>
        <a:p>
          <a:endParaRPr lang="en-GB"/>
        </a:p>
      </dgm:t>
    </dgm:pt>
    <dgm:pt modelId="{D61E2991-E973-A342-B244-D94ADE258F61}" type="sibTrans" cxnId="{59C01B4C-6A82-B648-8DEA-9CB878A94BC9}">
      <dgm:prSet/>
      <dgm:spPr/>
      <dgm:t>
        <a:bodyPr/>
        <a:lstStyle/>
        <a:p>
          <a:endParaRPr lang="en-GB"/>
        </a:p>
      </dgm:t>
    </dgm:pt>
    <dgm:pt modelId="{B7171127-4627-F747-89F9-1206CABF8FBD}">
      <dgm:prSet phldrT="[Text]" custT="1"/>
      <dgm:spPr/>
      <dgm:t>
        <a:bodyPr/>
        <a:lstStyle/>
        <a:p>
          <a:r>
            <a:rPr lang="en-GB" sz="1600" dirty="0"/>
            <a:t>New activities and businesses</a:t>
          </a:r>
        </a:p>
      </dgm:t>
    </dgm:pt>
    <dgm:pt modelId="{61C82CDB-9912-7347-B201-AEE65AEC060B}" type="parTrans" cxnId="{7F9B5686-438F-6740-AA64-E7A5F8829485}">
      <dgm:prSet/>
      <dgm:spPr/>
      <dgm:t>
        <a:bodyPr/>
        <a:lstStyle/>
        <a:p>
          <a:endParaRPr lang="en-GB"/>
        </a:p>
      </dgm:t>
    </dgm:pt>
    <dgm:pt modelId="{CA90A285-31B8-B44F-B3A2-F2F7F2EF408C}" type="sibTrans" cxnId="{7F9B5686-438F-6740-AA64-E7A5F8829485}">
      <dgm:prSet/>
      <dgm:spPr/>
      <dgm:t>
        <a:bodyPr/>
        <a:lstStyle/>
        <a:p>
          <a:endParaRPr lang="en-GB"/>
        </a:p>
      </dgm:t>
    </dgm:pt>
    <dgm:pt modelId="{42E9330D-22A4-4346-A78A-30678C252160}">
      <dgm:prSet phldrT="[Text]"/>
      <dgm:spPr/>
      <dgm:t>
        <a:bodyPr/>
        <a:lstStyle/>
        <a:p>
          <a:r>
            <a:rPr lang="en-IN" dirty="0"/>
            <a:t>Pursue partnerships with retailers and manufacturers to offer exclusive deals and promotions to our users</a:t>
          </a:r>
          <a:endParaRPr lang="en-GB" dirty="0"/>
        </a:p>
      </dgm:t>
    </dgm:pt>
    <dgm:pt modelId="{E979F112-0224-1C48-BB29-119905BE166C}" type="parTrans" cxnId="{E973C994-8F3C-0E4D-872E-19F9FF1ACA85}">
      <dgm:prSet/>
      <dgm:spPr/>
      <dgm:t>
        <a:bodyPr/>
        <a:lstStyle/>
        <a:p>
          <a:endParaRPr lang="en-GB"/>
        </a:p>
      </dgm:t>
    </dgm:pt>
    <dgm:pt modelId="{34AC903A-966F-8E42-99A3-F2D8D6B864EC}" type="sibTrans" cxnId="{E973C994-8F3C-0E4D-872E-19F9FF1ACA85}">
      <dgm:prSet/>
      <dgm:spPr/>
      <dgm:t>
        <a:bodyPr/>
        <a:lstStyle/>
        <a:p>
          <a:endParaRPr lang="en-GB"/>
        </a:p>
      </dgm:t>
    </dgm:pt>
    <dgm:pt modelId="{6E7FC779-8B5E-5046-9805-5C3DC65EE8A6}">
      <dgm:prSet phldrT="[Text]"/>
      <dgm:spPr/>
      <dgm:t>
        <a:bodyPr/>
        <a:lstStyle/>
        <a:p>
          <a:r>
            <a:rPr lang="en-IN" dirty="0"/>
            <a:t>incorporating smart home integration, meal planning, and nutritional analysis features</a:t>
          </a:r>
          <a:endParaRPr lang="en-GB" dirty="0"/>
        </a:p>
      </dgm:t>
    </dgm:pt>
    <dgm:pt modelId="{3DABC900-7006-5544-A4A6-E0C2D9A6D5DF}" type="parTrans" cxnId="{5CDC93FD-A15A-4549-9396-7E6334DD67B5}">
      <dgm:prSet/>
      <dgm:spPr/>
      <dgm:t>
        <a:bodyPr/>
        <a:lstStyle/>
        <a:p>
          <a:endParaRPr lang="en-GB"/>
        </a:p>
      </dgm:t>
    </dgm:pt>
    <dgm:pt modelId="{9BE93417-FD5C-5B45-A56B-C3B447DC6066}" type="sibTrans" cxnId="{5CDC93FD-A15A-4549-9396-7E6334DD67B5}">
      <dgm:prSet/>
      <dgm:spPr/>
      <dgm:t>
        <a:bodyPr/>
        <a:lstStyle/>
        <a:p>
          <a:endParaRPr lang="en-GB"/>
        </a:p>
      </dgm:t>
    </dgm:pt>
    <dgm:pt modelId="{7AD91B5E-E84D-354B-A4CE-29BE1BF88878}">
      <dgm:prSet phldrT="[Text]" custT="1"/>
      <dgm:spPr/>
      <dgm:t>
        <a:bodyPr/>
        <a:lstStyle/>
        <a:p>
          <a:r>
            <a:rPr lang="en-GB" sz="1600" dirty="0"/>
            <a:t>Potential customers and need satisfaction.</a:t>
          </a:r>
        </a:p>
      </dgm:t>
    </dgm:pt>
    <dgm:pt modelId="{F1799E29-A441-8C4F-BBEB-922445A2662C}" type="parTrans" cxnId="{3806E200-16DF-9140-AEAB-5225B83AE63C}">
      <dgm:prSet/>
      <dgm:spPr/>
      <dgm:t>
        <a:bodyPr/>
        <a:lstStyle/>
        <a:p>
          <a:endParaRPr lang="en-GB"/>
        </a:p>
      </dgm:t>
    </dgm:pt>
    <dgm:pt modelId="{651719A2-F33E-284B-B7EA-C60944CBB30D}" type="sibTrans" cxnId="{3806E200-16DF-9140-AEAB-5225B83AE63C}">
      <dgm:prSet/>
      <dgm:spPr/>
      <dgm:t>
        <a:bodyPr/>
        <a:lstStyle/>
        <a:p>
          <a:endParaRPr lang="en-GB"/>
        </a:p>
      </dgm:t>
    </dgm:pt>
    <dgm:pt modelId="{0F3123F8-F585-2243-8645-739BA758FB15}">
      <dgm:prSet phldrT="[Text]"/>
      <dgm:spPr/>
      <dgm:t>
        <a:bodyPr/>
        <a:lstStyle/>
        <a:p>
          <a:r>
            <a:rPr lang="en-IN" dirty="0"/>
            <a:t>primary customers will be households and individuals who value convenience, efficiency, and personalization in their shopping experience</a:t>
          </a:r>
          <a:endParaRPr lang="en-GB" dirty="0"/>
        </a:p>
      </dgm:t>
    </dgm:pt>
    <dgm:pt modelId="{EDBB33CD-F1A1-6A41-9AA5-D408A98A150E}" type="parTrans" cxnId="{988D71AD-8421-8640-88C2-D99BA81175BF}">
      <dgm:prSet/>
      <dgm:spPr/>
      <dgm:t>
        <a:bodyPr/>
        <a:lstStyle/>
        <a:p>
          <a:endParaRPr lang="en-GB"/>
        </a:p>
      </dgm:t>
    </dgm:pt>
    <dgm:pt modelId="{534152BA-6E71-414A-A724-47DBB8C4A9BF}" type="sibTrans" cxnId="{988D71AD-8421-8640-88C2-D99BA81175BF}">
      <dgm:prSet/>
      <dgm:spPr/>
      <dgm:t>
        <a:bodyPr/>
        <a:lstStyle/>
        <a:p>
          <a:endParaRPr lang="en-GB"/>
        </a:p>
      </dgm:t>
    </dgm:pt>
    <dgm:pt modelId="{B220E640-A7B6-F74B-A763-CF9197CCB248}">
      <dgm:prSet phldrT="[Text]"/>
      <dgm:spPr/>
      <dgm:t>
        <a:bodyPr/>
        <a:lstStyle/>
        <a:p>
          <a:r>
            <a:rPr lang="en-IN" dirty="0"/>
            <a:t>also cater to small business owners who require assistance in inventory management and procurement</a:t>
          </a:r>
          <a:endParaRPr lang="en-GB" dirty="0"/>
        </a:p>
      </dgm:t>
    </dgm:pt>
    <dgm:pt modelId="{35358B34-A79E-0745-B5CB-1D46AA299C49}" type="parTrans" cxnId="{2B0C3F9E-D4D9-474A-924E-F52D6B30542D}">
      <dgm:prSet/>
      <dgm:spPr/>
      <dgm:t>
        <a:bodyPr/>
        <a:lstStyle/>
        <a:p>
          <a:endParaRPr lang="en-GB"/>
        </a:p>
      </dgm:t>
    </dgm:pt>
    <dgm:pt modelId="{9184BD76-D794-3A4E-B310-3816CC79EDD5}" type="sibTrans" cxnId="{2B0C3F9E-D4D9-474A-924E-F52D6B30542D}">
      <dgm:prSet/>
      <dgm:spPr/>
      <dgm:t>
        <a:bodyPr/>
        <a:lstStyle/>
        <a:p>
          <a:endParaRPr lang="en-GB"/>
        </a:p>
      </dgm:t>
    </dgm:pt>
    <dgm:pt modelId="{9B8C9517-2DF1-1E4B-8C77-5BECE4D2CFD1}">
      <dgm:prSet phldrT="[Text]"/>
      <dgm:spPr/>
      <dgm:t>
        <a:bodyPr/>
        <a:lstStyle/>
        <a:p>
          <a:r>
            <a:rPr lang="en-IN" dirty="0"/>
            <a:t>strong global presence and recognition for user-friendly interface, data security, and adaptability to individual preferences and needs</a:t>
          </a:r>
          <a:endParaRPr lang="en-GB" dirty="0"/>
        </a:p>
      </dgm:t>
    </dgm:pt>
    <dgm:pt modelId="{2CEFA04D-EB51-734B-BD5D-0A0D6E390D49}" type="parTrans" cxnId="{5FA36029-9F8A-C844-B625-A6F57C2B093C}">
      <dgm:prSet/>
      <dgm:spPr/>
      <dgm:t>
        <a:bodyPr/>
        <a:lstStyle/>
        <a:p>
          <a:endParaRPr lang="en-GB"/>
        </a:p>
      </dgm:t>
    </dgm:pt>
    <dgm:pt modelId="{62E0BCDB-E59B-374A-B6CA-E43EA7D09568}" type="sibTrans" cxnId="{5FA36029-9F8A-C844-B625-A6F57C2B093C}">
      <dgm:prSet/>
      <dgm:spPr/>
      <dgm:t>
        <a:bodyPr/>
        <a:lstStyle/>
        <a:p>
          <a:endParaRPr lang="en-GB"/>
        </a:p>
      </dgm:t>
    </dgm:pt>
    <dgm:pt modelId="{99E38947-0ACD-5D42-8501-2762A1926359}">
      <dgm:prSet phldrT="[Text]"/>
      <dgm:spPr/>
      <dgm:t>
        <a:bodyPr/>
        <a:lstStyle/>
        <a:p>
          <a:r>
            <a:rPr lang="en-IN" dirty="0"/>
            <a:t>may explore opportunities in inventory management for small businesses, helping them streamline their procurement processes</a:t>
          </a:r>
          <a:endParaRPr lang="en-GB" dirty="0"/>
        </a:p>
      </dgm:t>
    </dgm:pt>
    <dgm:pt modelId="{DFE168FC-86C5-4C4C-BE65-3E36AF5A3F7A}" type="parTrans" cxnId="{BCA224EB-7476-9140-B956-E66BFA983AD0}">
      <dgm:prSet/>
      <dgm:spPr/>
      <dgm:t>
        <a:bodyPr/>
        <a:lstStyle/>
        <a:p>
          <a:endParaRPr lang="en-GB"/>
        </a:p>
      </dgm:t>
    </dgm:pt>
    <dgm:pt modelId="{2D8ECB21-1762-384E-82C6-B61B4106320E}" type="sibTrans" cxnId="{BCA224EB-7476-9140-B956-E66BFA983AD0}">
      <dgm:prSet/>
      <dgm:spPr/>
      <dgm:t>
        <a:bodyPr/>
        <a:lstStyle/>
        <a:p>
          <a:endParaRPr lang="en-GB"/>
        </a:p>
      </dgm:t>
    </dgm:pt>
    <dgm:pt modelId="{E90C2B76-6AAB-BF43-8F5A-BC61ECC1C639}">
      <dgm:prSet phldrT="[Text]" custT="1"/>
      <dgm:spPr/>
      <dgm:t>
        <a:bodyPr/>
        <a:lstStyle/>
        <a:p>
          <a:r>
            <a:rPr lang="en-GB" sz="1600" dirty="0"/>
            <a:t>Strength area</a:t>
          </a:r>
        </a:p>
      </dgm:t>
    </dgm:pt>
    <dgm:pt modelId="{108CAC3F-AF07-274A-86C9-F17F814BF969}" type="parTrans" cxnId="{BDF123CE-8583-F440-BCD2-7965C27108D3}">
      <dgm:prSet/>
      <dgm:spPr/>
      <dgm:t>
        <a:bodyPr/>
        <a:lstStyle/>
        <a:p>
          <a:endParaRPr lang="en-GB"/>
        </a:p>
      </dgm:t>
    </dgm:pt>
    <dgm:pt modelId="{8AB4EC30-66EF-9C40-A877-0819FEC3EA4B}" type="sibTrans" cxnId="{BDF123CE-8583-F440-BCD2-7965C27108D3}">
      <dgm:prSet/>
      <dgm:spPr/>
      <dgm:t>
        <a:bodyPr/>
        <a:lstStyle/>
        <a:p>
          <a:endParaRPr lang="en-GB"/>
        </a:p>
      </dgm:t>
    </dgm:pt>
    <dgm:pt modelId="{84C6913F-79D8-DB47-B42A-CEDE62F74D45}">
      <dgm:prSet phldrT="[Text]"/>
      <dgm:spPr/>
      <dgm:t>
        <a:bodyPr/>
        <a:lstStyle/>
        <a:p>
          <a:r>
            <a:rPr lang="en-IN" dirty="0"/>
            <a:t>Business will excel at harnessing the power of AI and machine learning to </a:t>
          </a:r>
          <a:r>
            <a:rPr lang="en-IN" dirty="0" err="1"/>
            <a:t>analyze</a:t>
          </a:r>
          <a:r>
            <a:rPr lang="en-IN" dirty="0"/>
            <a:t> customer data and preferences to provide highly personalized shopping experiences</a:t>
          </a:r>
          <a:endParaRPr lang="en-GB" dirty="0"/>
        </a:p>
      </dgm:t>
    </dgm:pt>
    <dgm:pt modelId="{037452B0-F6E8-A147-8EB3-590050BE9EAF}" type="parTrans" cxnId="{7216F9C7-FB72-D14A-8168-F4003F59EBE1}">
      <dgm:prSet/>
      <dgm:spPr/>
      <dgm:t>
        <a:bodyPr/>
        <a:lstStyle/>
        <a:p>
          <a:endParaRPr lang="en-GB"/>
        </a:p>
      </dgm:t>
    </dgm:pt>
    <dgm:pt modelId="{8BF9AA6A-A6C8-5940-9D98-F17A9869378E}" type="sibTrans" cxnId="{7216F9C7-FB72-D14A-8168-F4003F59EBE1}">
      <dgm:prSet/>
      <dgm:spPr/>
      <dgm:t>
        <a:bodyPr/>
        <a:lstStyle/>
        <a:p>
          <a:endParaRPr lang="en-GB"/>
        </a:p>
      </dgm:t>
    </dgm:pt>
    <dgm:pt modelId="{B5A8C616-C5D5-5B4C-8235-56854ADF029C}">
      <dgm:prSet phldrT="[Text]"/>
      <dgm:spPr/>
      <dgm:t>
        <a:bodyPr/>
        <a:lstStyle/>
        <a:p>
          <a:pPr>
            <a:buFont typeface="Arial" panose="020B0604020202020204" pitchFamily="34" charset="0"/>
            <a:buChar char="•"/>
          </a:pPr>
          <a:r>
            <a:rPr lang="en-IN" dirty="0"/>
            <a:t>Will also be proficient in maintaining a user-friendly and intuitive interface, ensuring data security and privacy, and building strong partnerships with retailers and manufacturers to provide exclusive benefits to our users.</a:t>
          </a:r>
          <a:endParaRPr lang="en-GB" dirty="0"/>
        </a:p>
      </dgm:t>
    </dgm:pt>
    <dgm:pt modelId="{44534807-102C-4344-9E19-B73986D0ADBD}" type="parTrans" cxnId="{2BF51880-D484-9F46-B0B8-71CE7238BD42}">
      <dgm:prSet/>
      <dgm:spPr/>
      <dgm:t>
        <a:bodyPr/>
        <a:lstStyle/>
        <a:p>
          <a:endParaRPr lang="en-GB"/>
        </a:p>
      </dgm:t>
    </dgm:pt>
    <dgm:pt modelId="{E5FB1DB0-590C-944B-BCFD-0124D425D5BF}" type="sibTrans" cxnId="{2BF51880-D484-9F46-B0B8-71CE7238BD42}">
      <dgm:prSet/>
      <dgm:spPr/>
      <dgm:t>
        <a:bodyPr/>
        <a:lstStyle/>
        <a:p>
          <a:endParaRPr lang="en-GB"/>
        </a:p>
      </dgm:t>
    </dgm:pt>
    <dgm:pt modelId="{2AFA1AA1-C088-6A4B-B7F5-BC740A05B09F}" type="pres">
      <dgm:prSet presAssocID="{1CF5F054-6832-D543-9D74-50E31BB11796}" presName="Name0" presStyleCnt="0">
        <dgm:presLayoutVars>
          <dgm:dir/>
          <dgm:animLvl val="lvl"/>
          <dgm:resizeHandles val="exact"/>
        </dgm:presLayoutVars>
      </dgm:prSet>
      <dgm:spPr/>
    </dgm:pt>
    <dgm:pt modelId="{2BF9293E-7316-8549-936D-34D11E5FDD9F}" type="pres">
      <dgm:prSet presAssocID="{0E2E5527-4ED7-2F4E-A058-39A117D06FF2}" presName="linNode" presStyleCnt="0"/>
      <dgm:spPr/>
    </dgm:pt>
    <dgm:pt modelId="{548CCF8E-6E02-CE47-8F75-B3D2EB23C56C}" type="pres">
      <dgm:prSet presAssocID="{0E2E5527-4ED7-2F4E-A058-39A117D06FF2}" presName="parentText" presStyleLbl="node1" presStyleIdx="0" presStyleCnt="4" custScaleX="63160">
        <dgm:presLayoutVars>
          <dgm:chMax val="1"/>
          <dgm:bulletEnabled val="1"/>
        </dgm:presLayoutVars>
      </dgm:prSet>
      <dgm:spPr/>
    </dgm:pt>
    <dgm:pt modelId="{92830824-E2DF-DC47-B0EB-33603796806A}" type="pres">
      <dgm:prSet presAssocID="{0E2E5527-4ED7-2F4E-A058-39A117D06FF2}" presName="descendantText" presStyleLbl="alignAccFollowNode1" presStyleIdx="0" presStyleCnt="4" custScaleX="126527">
        <dgm:presLayoutVars>
          <dgm:bulletEnabled val="1"/>
        </dgm:presLayoutVars>
      </dgm:prSet>
      <dgm:spPr/>
    </dgm:pt>
    <dgm:pt modelId="{D49B2B29-B3E9-AA42-984C-13FFC42B4683}" type="pres">
      <dgm:prSet presAssocID="{1F772453-6240-3C46-91E3-130A216DA6BB}" presName="sp" presStyleCnt="0"/>
      <dgm:spPr/>
    </dgm:pt>
    <dgm:pt modelId="{E1796476-FA8C-3D45-BE6B-A1CE32CB8772}" type="pres">
      <dgm:prSet presAssocID="{B7171127-4627-F747-89F9-1206CABF8FBD}" presName="linNode" presStyleCnt="0"/>
      <dgm:spPr/>
    </dgm:pt>
    <dgm:pt modelId="{DC3C03C1-B29E-644D-BC52-2882885B79EA}" type="pres">
      <dgm:prSet presAssocID="{B7171127-4627-F747-89F9-1206CABF8FBD}" presName="parentText" presStyleLbl="node1" presStyleIdx="1" presStyleCnt="4" custScaleX="67890">
        <dgm:presLayoutVars>
          <dgm:chMax val="1"/>
          <dgm:bulletEnabled val="1"/>
        </dgm:presLayoutVars>
      </dgm:prSet>
      <dgm:spPr/>
    </dgm:pt>
    <dgm:pt modelId="{CFEB526B-277B-CF4C-9F3C-C85DEE407C56}" type="pres">
      <dgm:prSet presAssocID="{B7171127-4627-F747-89F9-1206CABF8FBD}" presName="descendantText" presStyleLbl="alignAccFollowNode1" presStyleIdx="1" presStyleCnt="4" custScaleX="135974" custLinFactNeighborX="19045">
        <dgm:presLayoutVars>
          <dgm:bulletEnabled val="1"/>
        </dgm:presLayoutVars>
      </dgm:prSet>
      <dgm:spPr/>
    </dgm:pt>
    <dgm:pt modelId="{B34BCD31-2229-2E46-A782-8779BAC80669}" type="pres">
      <dgm:prSet presAssocID="{CA90A285-31B8-B44F-B3A2-F2F7F2EF408C}" presName="sp" presStyleCnt="0"/>
      <dgm:spPr/>
    </dgm:pt>
    <dgm:pt modelId="{B96889AB-8DCA-2140-91D6-81D8599A38E9}" type="pres">
      <dgm:prSet presAssocID="{7AD91B5E-E84D-354B-A4CE-29BE1BF88878}" presName="linNode" presStyleCnt="0"/>
      <dgm:spPr/>
    </dgm:pt>
    <dgm:pt modelId="{96EBEF40-FB05-B047-902E-3F964716EAF1}" type="pres">
      <dgm:prSet presAssocID="{7AD91B5E-E84D-354B-A4CE-29BE1BF88878}" presName="parentText" presStyleLbl="node1" presStyleIdx="2" presStyleCnt="4" custScaleX="60862">
        <dgm:presLayoutVars>
          <dgm:chMax val="1"/>
          <dgm:bulletEnabled val="1"/>
        </dgm:presLayoutVars>
      </dgm:prSet>
      <dgm:spPr/>
    </dgm:pt>
    <dgm:pt modelId="{4896015E-B692-9D41-BBA2-CF6661AFC0F0}" type="pres">
      <dgm:prSet presAssocID="{7AD91B5E-E84D-354B-A4CE-29BE1BF88878}" presName="descendantText" presStyleLbl="alignAccFollowNode1" presStyleIdx="2" presStyleCnt="4" custScaleX="124799" custScaleY="108213">
        <dgm:presLayoutVars>
          <dgm:bulletEnabled val="1"/>
        </dgm:presLayoutVars>
      </dgm:prSet>
      <dgm:spPr/>
    </dgm:pt>
    <dgm:pt modelId="{21D7758D-36BF-784A-9963-0E5D943F615C}" type="pres">
      <dgm:prSet presAssocID="{651719A2-F33E-284B-B7EA-C60944CBB30D}" presName="sp" presStyleCnt="0"/>
      <dgm:spPr/>
    </dgm:pt>
    <dgm:pt modelId="{3D266D68-E61D-D249-81DF-B7770026DF7B}" type="pres">
      <dgm:prSet presAssocID="{E90C2B76-6AAB-BF43-8F5A-BC61ECC1C639}" presName="linNode" presStyleCnt="0"/>
      <dgm:spPr/>
    </dgm:pt>
    <dgm:pt modelId="{400CDF89-252B-2540-837F-C9B15554860D}" type="pres">
      <dgm:prSet presAssocID="{E90C2B76-6AAB-BF43-8F5A-BC61ECC1C639}" presName="parentText" presStyleLbl="node1" presStyleIdx="3" presStyleCnt="4" custScaleX="60726">
        <dgm:presLayoutVars>
          <dgm:chMax val="1"/>
          <dgm:bulletEnabled val="1"/>
        </dgm:presLayoutVars>
      </dgm:prSet>
      <dgm:spPr/>
    </dgm:pt>
    <dgm:pt modelId="{12AD8942-C1A6-EB4B-BE94-012234778432}" type="pres">
      <dgm:prSet presAssocID="{E90C2B76-6AAB-BF43-8F5A-BC61ECC1C639}" presName="descendantText" presStyleLbl="alignAccFollowNode1" presStyleIdx="3" presStyleCnt="4" custScaleX="121847">
        <dgm:presLayoutVars>
          <dgm:bulletEnabled val="1"/>
        </dgm:presLayoutVars>
      </dgm:prSet>
      <dgm:spPr/>
    </dgm:pt>
  </dgm:ptLst>
  <dgm:cxnLst>
    <dgm:cxn modelId="{3806E200-16DF-9140-AEAB-5225B83AE63C}" srcId="{1CF5F054-6832-D543-9D74-50E31BB11796}" destId="{7AD91B5E-E84D-354B-A4CE-29BE1BF88878}" srcOrd="2" destOrd="0" parTransId="{F1799E29-A441-8C4F-BBEB-922445A2662C}" sibTransId="{651719A2-F33E-284B-B7EA-C60944CBB30D}"/>
    <dgm:cxn modelId="{81C46D1B-28C4-224D-AC30-BD65E3569399}" type="presOf" srcId="{D04D7F02-282C-BF40-B28B-EA87AB66E9FD}" destId="{92830824-E2DF-DC47-B0EB-33603796806A}" srcOrd="0" destOrd="0" presId="urn:microsoft.com/office/officeart/2005/8/layout/vList5"/>
    <dgm:cxn modelId="{3056C724-F122-DB43-9E1E-5F15819FC58C}" type="presOf" srcId="{0E2E5527-4ED7-2F4E-A058-39A117D06FF2}" destId="{548CCF8E-6E02-CE47-8F75-B3D2EB23C56C}" srcOrd="0" destOrd="0" presId="urn:microsoft.com/office/officeart/2005/8/layout/vList5"/>
    <dgm:cxn modelId="{5FA36029-9F8A-C844-B625-A6F57C2B093C}" srcId="{0E2E5527-4ED7-2F4E-A058-39A117D06FF2}" destId="{9B8C9517-2DF1-1E4B-8C77-5BECE4D2CFD1}" srcOrd="2" destOrd="0" parTransId="{2CEFA04D-EB51-734B-BD5D-0A0D6E390D49}" sibTransId="{62E0BCDB-E59B-374A-B6CA-E43EA7D09568}"/>
    <dgm:cxn modelId="{8D894C2D-C26E-A744-B8AD-F60FF561B217}" type="presOf" srcId="{E90C2B76-6AAB-BF43-8F5A-BC61ECC1C639}" destId="{400CDF89-252B-2540-837F-C9B15554860D}" srcOrd="0" destOrd="0" presId="urn:microsoft.com/office/officeart/2005/8/layout/vList5"/>
    <dgm:cxn modelId="{A7998430-0164-C744-8F49-6D94D677F9C4}" srcId="{1CF5F054-6832-D543-9D74-50E31BB11796}" destId="{0E2E5527-4ED7-2F4E-A058-39A117D06FF2}" srcOrd="0" destOrd="0" parTransId="{DDBB26F4-3E07-F843-8C68-F6901244F7D2}" sibTransId="{1F772453-6240-3C46-91E3-130A216DA6BB}"/>
    <dgm:cxn modelId="{250BA236-FC23-0240-9A45-93420D03DCE9}" type="presOf" srcId="{42E9330D-22A4-4346-A78A-30678C252160}" destId="{CFEB526B-277B-CF4C-9F3C-C85DEE407C56}" srcOrd="0" destOrd="0" presId="urn:microsoft.com/office/officeart/2005/8/layout/vList5"/>
    <dgm:cxn modelId="{3358EB3A-132B-9D48-A56E-BDB1E0BDE255}" type="presOf" srcId="{7AD91B5E-E84D-354B-A4CE-29BE1BF88878}" destId="{96EBEF40-FB05-B047-902E-3F964716EAF1}" srcOrd="0" destOrd="0" presId="urn:microsoft.com/office/officeart/2005/8/layout/vList5"/>
    <dgm:cxn modelId="{7A01A13F-A82B-AB4D-B40A-E78BB0A4859F}" srcId="{0E2E5527-4ED7-2F4E-A058-39A117D06FF2}" destId="{D04D7F02-282C-BF40-B28B-EA87AB66E9FD}" srcOrd="0" destOrd="0" parTransId="{666A9423-AA5A-034D-88A8-25E72B3351BB}" sibTransId="{0A538DE2-8EB0-3049-B43D-FE9C60E7BE3E}"/>
    <dgm:cxn modelId="{4AFC714A-396F-7542-A1CA-641F8ACBDFF9}" type="presOf" srcId="{B7171127-4627-F747-89F9-1206CABF8FBD}" destId="{DC3C03C1-B29E-644D-BC52-2882885B79EA}" srcOrd="0" destOrd="0" presId="urn:microsoft.com/office/officeart/2005/8/layout/vList5"/>
    <dgm:cxn modelId="{59C01B4C-6A82-B648-8DEA-9CB878A94BC9}" srcId="{0E2E5527-4ED7-2F4E-A058-39A117D06FF2}" destId="{58CF29FF-F585-0140-9DA4-06D774CA1C75}" srcOrd="1" destOrd="0" parTransId="{7F34C7BB-1A80-4843-BAAE-B206F4CFF383}" sibTransId="{D61E2991-E973-A342-B244-D94ADE258F61}"/>
    <dgm:cxn modelId="{4A85534E-9251-BB4D-A1B7-C35ECF80A35A}" type="presOf" srcId="{B220E640-A7B6-F74B-A763-CF9197CCB248}" destId="{4896015E-B692-9D41-BBA2-CF6661AFC0F0}" srcOrd="0" destOrd="1" presId="urn:microsoft.com/office/officeart/2005/8/layout/vList5"/>
    <dgm:cxn modelId="{6D32BA52-4FE3-414F-ABD1-D906D9285028}" type="presOf" srcId="{58CF29FF-F585-0140-9DA4-06D774CA1C75}" destId="{92830824-E2DF-DC47-B0EB-33603796806A}" srcOrd="0" destOrd="1" presId="urn:microsoft.com/office/officeart/2005/8/layout/vList5"/>
    <dgm:cxn modelId="{660FF171-328D-A74E-846B-44370FB930F1}" type="presOf" srcId="{B5A8C616-C5D5-5B4C-8235-56854ADF029C}" destId="{12AD8942-C1A6-EB4B-BE94-012234778432}" srcOrd="0" destOrd="1" presId="urn:microsoft.com/office/officeart/2005/8/layout/vList5"/>
    <dgm:cxn modelId="{2BF51880-D484-9F46-B0B8-71CE7238BD42}" srcId="{E90C2B76-6AAB-BF43-8F5A-BC61ECC1C639}" destId="{B5A8C616-C5D5-5B4C-8235-56854ADF029C}" srcOrd="1" destOrd="0" parTransId="{44534807-102C-4344-9E19-B73986D0ADBD}" sibTransId="{E5FB1DB0-590C-944B-BCFD-0124D425D5BF}"/>
    <dgm:cxn modelId="{7F9B5686-438F-6740-AA64-E7A5F8829485}" srcId="{1CF5F054-6832-D543-9D74-50E31BB11796}" destId="{B7171127-4627-F747-89F9-1206CABF8FBD}" srcOrd="1" destOrd="0" parTransId="{61C82CDB-9912-7347-B201-AEE65AEC060B}" sibTransId="{CA90A285-31B8-B44F-B3A2-F2F7F2EF408C}"/>
    <dgm:cxn modelId="{E973C994-8F3C-0E4D-872E-19F9FF1ACA85}" srcId="{B7171127-4627-F747-89F9-1206CABF8FBD}" destId="{42E9330D-22A4-4346-A78A-30678C252160}" srcOrd="0" destOrd="0" parTransId="{E979F112-0224-1C48-BB29-119905BE166C}" sibTransId="{34AC903A-966F-8E42-99A3-F2D8D6B864EC}"/>
    <dgm:cxn modelId="{2B0C3F9E-D4D9-474A-924E-F52D6B30542D}" srcId="{7AD91B5E-E84D-354B-A4CE-29BE1BF88878}" destId="{B220E640-A7B6-F74B-A763-CF9197CCB248}" srcOrd="1" destOrd="0" parTransId="{35358B34-A79E-0745-B5CB-1D46AA299C49}" sibTransId="{9184BD76-D794-3A4E-B310-3816CC79EDD5}"/>
    <dgm:cxn modelId="{DC9494AB-4364-A447-AC87-4F04367DEB6A}" type="presOf" srcId="{9B8C9517-2DF1-1E4B-8C77-5BECE4D2CFD1}" destId="{92830824-E2DF-DC47-B0EB-33603796806A}" srcOrd="0" destOrd="2" presId="urn:microsoft.com/office/officeart/2005/8/layout/vList5"/>
    <dgm:cxn modelId="{988D71AD-8421-8640-88C2-D99BA81175BF}" srcId="{7AD91B5E-E84D-354B-A4CE-29BE1BF88878}" destId="{0F3123F8-F585-2243-8645-739BA758FB15}" srcOrd="0" destOrd="0" parTransId="{EDBB33CD-F1A1-6A41-9AA5-D408A98A150E}" sibTransId="{534152BA-6E71-414A-A724-47DBB8C4A9BF}"/>
    <dgm:cxn modelId="{96D5B5AF-77BD-AA4A-9152-0E0722EF890F}" type="presOf" srcId="{84C6913F-79D8-DB47-B42A-CEDE62F74D45}" destId="{12AD8942-C1A6-EB4B-BE94-012234778432}" srcOrd="0" destOrd="0" presId="urn:microsoft.com/office/officeart/2005/8/layout/vList5"/>
    <dgm:cxn modelId="{D7EADBB4-D87D-4845-98E8-FC42F81B2FB2}" type="presOf" srcId="{1CF5F054-6832-D543-9D74-50E31BB11796}" destId="{2AFA1AA1-C088-6A4B-B7F5-BC740A05B09F}" srcOrd="0" destOrd="0" presId="urn:microsoft.com/office/officeart/2005/8/layout/vList5"/>
    <dgm:cxn modelId="{7216F9C7-FB72-D14A-8168-F4003F59EBE1}" srcId="{E90C2B76-6AAB-BF43-8F5A-BC61ECC1C639}" destId="{84C6913F-79D8-DB47-B42A-CEDE62F74D45}" srcOrd="0" destOrd="0" parTransId="{037452B0-F6E8-A147-8EB3-590050BE9EAF}" sibTransId="{8BF9AA6A-A6C8-5940-9D98-F17A9869378E}"/>
    <dgm:cxn modelId="{332CD2CB-C3EA-EA4E-97D1-42AB961222AF}" type="presOf" srcId="{99E38947-0ACD-5D42-8501-2762A1926359}" destId="{CFEB526B-277B-CF4C-9F3C-C85DEE407C56}" srcOrd="0" destOrd="2" presId="urn:microsoft.com/office/officeart/2005/8/layout/vList5"/>
    <dgm:cxn modelId="{BDF123CE-8583-F440-BCD2-7965C27108D3}" srcId="{1CF5F054-6832-D543-9D74-50E31BB11796}" destId="{E90C2B76-6AAB-BF43-8F5A-BC61ECC1C639}" srcOrd="3" destOrd="0" parTransId="{108CAC3F-AF07-274A-86C9-F17F814BF969}" sibTransId="{8AB4EC30-66EF-9C40-A877-0819FEC3EA4B}"/>
    <dgm:cxn modelId="{BCA224EB-7476-9140-B956-E66BFA983AD0}" srcId="{B7171127-4627-F747-89F9-1206CABF8FBD}" destId="{99E38947-0ACD-5D42-8501-2762A1926359}" srcOrd="2" destOrd="0" parTransId="{DFE168FC-86C5-4C4C-BE65-3E36AF5A3F7A}" sibTransId="{2D8ECB21-1762-384E-82C6-B61B4106320E}"/>
    <dgm:cxn modelId="{7406EBEB-55DC-8248-BD09-7098197DD636}" type="presOf" srcId="{6E7FC779-8B5E-5046-9805-5C3DC65EE8A6}" destId="{CFEB526B-277B-CF4C-9F3C-C85DEE407C56}" srcOrd="0" destOrd="1" presId="urn:microsoft.com/office/officeart/2005/8/layout/vList5"/>
    <dgm:cxn modelId="{34E42AF8-23A9-104E-BCBE-0D86A189AE99}" type="presOf" srcId="{0F3123F8-F585-2243-8645-739BA758FB15}" destId="{4896015E-B692-9D41-BBA2-CF6661AFC0F0}" srcOrd="0" destOrd="0" presId="urn:microsoft.com/office/officeart/2005/8/layout/vList5"/>
    <dgm:cxn modelId="{5CDC93FD-A15A-4549-9396-7E6334DD67B5}" srcId="{B7171127-4627-F747-89F9-1206CABF8FBD}" destId="{6E7FC779-8B5E-5046-9805-5C3DC65EE8A6}" srcOrd="1" destOrd="0" parTransId="{3DABC900-7006-5544-A4A6-E0C2D9A6D5DF}" sibTransId="{9BE93417-FD5C-5B45-A56B-C3B447DC6066}"/>
    <dgm:cxn modelId="{C9336A32-1024-784C-9E2C-65CAA41D27A3}" type="presParOf" srcId="{2AFA1AA1-C088-6A4B-B7F5-BC740A05B09F}" destId="{2BF9293E-7316-8549-936D-34D11E5FDD9F}" srcOrd="0" destOrd="0" presId="urn:microsoft.com/office/officeart/2005/8/layout/vList5"/>
    <dgm:cxn modelId="{FB4C55A6-056A-C145-84DB-12ACD2AC0DC2}" type="presParOf" srcId="{2BF9293E-7316-8549-936D-34D11E5FDD9F}" destId="{548CCF8E-6E02-CE47-8F75-B3D2EB23C56C}" srcOrd="0" destOrd="0" presId="urn:microsoft.com/office/officeart/2005/8/layout/vList5"/>
    <dgm:cxn modelId="{CA3C7A06-2A17-774B-8ECE-CA26212942CF}" type="presParOf" srcId="{2BF9293E-7316-8549-936D-34D11E5FDD9F}" destId="{92830824-E2DF-DC47-B0EB-33603796806A}" srcOrd="1" destOrd="0" presId="urn:microsoft.com/office/officeart/2005/8/layout/vList5"/>
    <dgm:cxn modelId="{462F5475-77CD-404D-9F0E-279B8AD50E30}" type="presParOf" srcId="{2AFA1AA1-C088-6A4B-B7F5-BC740A05B09F}" destId="{D49B2B29-B3E9-AA42-984C-13FFC42B4683}" srcOrd="1" destOrd="0" presId="urn:microsoft.com/office/officeart/2005/8/layout/vList5"/>
    <dgm:cxn modelId="{F7A987E6-9945-6841-BA25-DACB5D4F3575}" type="presParOf" srcId="{2AFA1AA1-C088-6A4B-B7F5-BC740A05B09F}" destId="{E1796476-FA8C-3D45-BE6B-A1CE32CB8772}" srcOrd="2" destOrd="0" presId="urn:microsoft.com/office/officeart/2005/8/layout/vList5"/>
    <dgm:cxn modelId="{D33236B2-5B63-3944-B137-1AD0F670A7C0}" type="presParOf" srcId="{E1796476-FA8C-3D45-BE6B-A1CE32CB8772}" destId="{DC3C03C1-B29E-644D-BC52-2882885B79EA}" srcOrd="0" destOrd="0" presId="urn:microsoft.com/office/officeart/2005/8/layout/vList5"/>
    <dgm:cxn modelId="{77CB6789-CE78-3444-871B-AF4416A0E266}" type="presParOf" srcId="{E1796476-FA8C-3D45-BE6B-A1CE32CB8772}" destId="{CFEB526B-277B-CF4C-9F3C-C85DEE407C56}" srcOrd="1" destOrd="0" presId="urn:microsoft.com/office/officeart/2005/8/layout/vList5"/>
    <dgm:cxn modelId="{8FA9C469-EA25-334A-BCE9-589AA15DA565}" type="presParOf" srcId="{2AFA1AA1-C088-6A4B-B7F5-BC740A05B09F}" destId="{B34BCD31-2229-2E46-A782-8779BAC80669}" srcOrd="3" destOrd="0" presId="urn:microsoft.com/office/officeart/2005/8/layout/vList5"/>
    <dgm:cxn modelId="{31282796-6E74-1741-BF56-EEBD09533DB7}" type="presParOf" srcId="{2AFA1AA1-C088-6A4B-B7F5-BC740A05B09F}" destId="{B96889AB-8DCA-2140-91D6-81D8599A38E9}" srcOrd="4" destOrd="0" presId="urn:microsoft.com/office/officeart/2005/8/layout/vList5"/>
    <dgm:cxn modelId="{083381A2-AF7C-F54D-A2A9-7E04EFD8B578}" type="presParOf" srcId="{B96889AB-8DCA-2140-91D6-81D8599A38E9}" destId="{96EBEF40-FB05-B047-902E-3F964716EAF1}" srcOrd="0" destOrd="0" presId="urn:microsoft.com/office/officeart/2005/8/layout/vList5"/>
    <dgm:cxn modelId="{D943BEB1-9261-C24C-AAA2-FE1F9C9E3667}" type="presParOf" srcId="{B96889AB-8DCA-2140-91D6-81D8599A38E9}" destId="{4896015E-B692-9D41-BBA2-CF6661AFC0F0}" srcOrd="1" destOrd="0" presId="urn:microsoft.com/office/officeart/2005/8/layout/vList5"/>
    <dgm:cxn modelId="{34464FA9-3A0E-264D-902F-33263BDD14FC}" type="presParOf" srcId="{2AFA1AA1-C088-6A4B-B7F5-BC740A05B09F}" destId="{21D7758D-36BF-784A-9963-0E5D943F615C}" srcOrd="5" destOrd="0" presId="urn:microsoft.com/office/officeart/2005/8/layout/vList5"/>
    <dgm:cxn modelId="{32FA471A-4BE2-404A-BB71-55ED1302E755}" type="presParOf" srcId="{2AFA1AA1-C088-6A4B-B7F5-BC740A05B09F}" destId="{3D266D68-E61D-D249-81DF-B7770026DF7B}" srcOrd="6" destOrd="0" presId="urn:microsoft.com/office/officeart/2005/8/layout/vList5"/>
    <dgm:cxn modelId="{27B6DB1E-74E8-EA4D-8031-4A222E5F0EB5}" type="presParOf" srcId="{3D266D68-E61D-D249-81DF-B7770026DF7B}" destId="{400CDF89-252B-2540-837F-C9B15554860D}" srcOrd="0" destOrd="0" presId="urn:microsoft.com/office/officeart/2005/8/layout/vList5"/>
    <dgm:cxn modelId="{C7102483-BB35-C248-A4C7-43E3AAAD1504}" type="presParOf" srcId="{3D266D68-E61D-D249-81DF-B7770026DF7B}" destId="{12AD8942-C1A6-EB4B-BE94-01223477843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30824-E2DF-DC47-B0EB-33603796806A}">
      <dsp:nvSpPr>
        <dsp:cNvPr id="0" name=""/>
        <dsp:cNvSpPr/>
      </dsp:nvSpPr>
      <dsp:spPr>
        <a:xfrm rot="5400000">
          <a:off x="4861101" y="-2899988"/>
          <a:ext cx="692059" cy="6668648"/>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IN" sz="800" kern="1200" dirty="0"/>
            <a:t>AI-based system optimizes the entire shopping experience for customers</a:t>
          </a:r>
          <a:endParaRPr lang="en-GB" sz="800" kern="1200" dirty="0"/>
        </a:p>
        <a:p>
          <a:pPr marL="57150" lvl="1" indent="-57150" algn="l" defTabSz="355600">
            <a:lnSpc>
              <a:spcPct val="90000"/>
            </a:lnSpc>
            <a:spcBef>
              <a:spcPct val="0"/>
            </a:spcBef>
            <a:spcAft>
              <a:spcPct val="15000"/>
            </a:spcAft>
            <a:buChar char="•"/>
          </a:pPr>
          <a:r>
            <a:rPr lang="en-IN" sz="800" kern="1200" dirty="0"/>
            <a:t>seamlessly integrate with shopping platforms to provide users with pricing, availability, sustainable and ethical sourcing options</a:t>
          </a:r>
          <a:endParaRPr lang="en-GB" sz="800" kern="1200" dirty="0"/>
        </a:p>
        <a:p>
          <a:pPr marL="57150" lvl="1" indent="-57150" algn="l" defTabSz="355600">
            <a:lnSpc>
              <a:spcPct val="90000"/>
            </a:lnSpc>
            <a:spcBef>
              <a:spcPct val="0"/>
            </a:spcBef>
            <a:spcAft>
              <a:spcPct val="15000"/>
            </a:spcAft>
            <a:buChar char="•"/>
          </a:pPr>
          <a:r>
            <a:rPr lang="en-IN" sz="800" kern="1200" dirty="0"/>
            <a:t>strong global presence and recognition for user-friendly interface, data security, and adaptability to individual preferences and needs</a:t>
          </a:r>
          <a:endParaRPr lang="en-GB" sz="800" kern="1200" dirty="0"/>
        </a:p>
      </dsp:txBody>
      <dsp:txXfrm rot="-5400000">
        <a:off x="1872807" y="122090"/>
        <a:ext cx="6634864" cy="624491"/>
      </dsp:txXfrm>
    </dsp:sp>
    <dsp:sp modelId="{548CCF8E-6E02-CE47-8F75-B3D2EB23C56C}">
      <dsp:nvSpPr>
        <dsp:cNvPr id="0" name=""/>
        <dsp:cNvSpPr/>
      </dsp:nvSpPr>
      <dsp:spPr>
        <a:xfrm>
          <a:off x="318" y="1798"/>
          <a:ext cx="1872488" cy="8650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t>Next 10 years</a:t>
          </a:r>
        </a:p>
      </dsp:txBody>
      <dsp:txXfrm>
        <a:off x="42547" y="44027"/>
        <a:ext cx="1788030" cy="780616"/>
      </dsp:txXfrm>
    </dsp:sp>
    <dsp:sp modelId="{CFEB526B-277B-CF4C-9F3C-C85DEE407C56}">
      <dsp:nvSpPr>
        <dsp:cNvPr id="0" name=""/>
        <dsp:cNvSpPr/>
      </dsp:nvSpPr>
      <dsp:spPr>
        <a:xfrm rot="5400000">
          <a:off x="4865120" y="-1990110"/>
          <a:ext cx="692059" cy="666555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IN" sz="800" kern="1200" dirty="0"/>
            <a:t>Pursue partnerships with retailers and manufacturers to offer exclusive deals and promotions to our users</a:t>
          </a:r>
          <a:endParaRPr lang="en-GB" sz="800" kern="1200" dirty="0"/>
        </a:p>
        <a:p>
          <a:pPr marL="57150" lvl="1" indent="-57150" algn="l" defTabSz="355600">
            <a:lnSpc>
              <a:spcPct val="90000"/>
            </a:lnSpc>
            <a:spcBef>
              <a:spcPct val="0"/>
            </a:spcBef>
            <a:spcAft>
              <a:spcPct val="15000"/>
            </a:spcAft>
            <a:buChar char="•"/>
          </a:pPr>
          <a:r>
            <a:rPr lang="en-IN" sz="800" kern="1200" dirty="0"/>
            <a:t>incorporating smart home integration, meal planning, and nutritional analysis features</a:t>
          </a:r>
          <a:endParaRPr lang="en-GB" sz="800" kern="1200" dirty="0"/>
        </a:p>
        <a:p>
          <a:pPr marL="57150" lvl="1" indent="-57150" algn="l" defTabSz="355600">
            <a:lnSpc>
              <a:spcPct val="90000"/>
            </a:lnSpc>
            <a:spcBef>
              <a:spcPct val="0"/>
            </a:spcBef>
            <a:spcAft>
              <a:spcPct val="15000"/>
            </a:spcAft>
            <a:buChar char="•"/>
          </a:pPr>
          <a:r>
            <a:rPr lang="en-IN" sz="800" kern="1200" dirty="0"/>
            <a:t>may explore opportunities in inventory management for small businesses, helping them streamline their procurement processes</a:t>
          </a:r>
          <a:endParaRPr lang="en-GB" sz="800" kern="1200" dirty="0"/>
        </a:p>
      </dsp:txBody>
      <dsp:txXfrm rot="-5400000">
        <a:off x="1878375" y="1030419"/>
        <a:ext cx="6631766" cy="624491"/>
      </dsp:txXfrm>
    </dsp:sp>
    <dsp:sp modelId="{DC3C03C1-B29E-644D-BC52-2882885B79EA}">
      <dsp:nvSpPr>
        <dsp:cNvPr id="0" name=""/>
        <dsp:cNvSpPr/>
      </dsp:nvSpPr>
      <dsp:spPr>
        <a:xfrm>
          <a:off x="318" y="910126"/>
          <a:ext cx="1872011" cy="8650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t>New activities and businesses</a:t>
          </a:r>
        </a:p>
      </dsp:txBody>
      <dsp:txXfrm>
        <a:off x="42547" y="952355"/>
        <a:ext cx="1787553" cy="780616"/>
      </dsp:txXfrm>
    </dsp:sp>
    <dsp:sp modelId="{4896015E-B692-9D41-BBA2-CF6661AFC0F0}">
      <dsp:nvSpPr>
        <dsp:cNvPr id="0" name=""/>
        <dsp:cNvSpPr/>
      </dsp:nvSpPr>
      <dsp:spPr>
        <a:xfrm rot="5400000">
          <a:off x="4817060" y="-1101103"/>
          <a:ext cx="748898" cy="67041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IN" sz="800" kern="1200" dirty="0"/>
            <a:t>primary customers will be households and individuals who value convenience, efficiency, and personalization in their shopping experience</a:t>
          </a:r>
          <a:endParaRPr lang="en-GB" sz="800" kern="1200" dirty="0"/>
        </a:p>
        <a:p>
          <a:pPr marL="57150" lvl="1" indent="-57150" algn="l" defTabSz="355600">
            <a:lnSpc>
              <a:spcPct val="90000"/>
            </a:lnSpc>
            <a:spcBef>
              <a:spcPct val="0"/>
            </a:spcBef>
            <a:spcAft>
              <a:spcPct val="15000"/>
            </a:spcAft>
            <a:buChar char="•"/>
          </a:pPr>
          <a:r>
            <a:rPr lang="en-IN" sz="800" kern="1200" dirty="0"/>
            <a:t>also cater to small business owners who require assistance in inventory management and procurement</a:t>
          </a:r>
          <a:endParaRPr lang="en-GB" sz="800" kern="1200" dirty="0"/>
        </a:p>
      </dsp:txBody>
      <dsp:txXfrm rot="-5400000">
        <a:off x="1839413" y="1913102"/>
        <a:ext cx="6667635" cy="675782"/>
      </dsp:txXfrm>
    </dsp:sp>
    <dsp:sp modelId="{96EBEF40-FB05-B047-902E-3F964716EAF1}">
      <dsp:nvSpPr>
        <dsp:cNvPr id="0" name=""/>
        <dsp:cNvSpPr/>
      </dsp:nvSpPr>
      <dsp:spPr>
        <a:xfrm>
          <a:off x="318" y="1818455"/>
          <a:ext cx="1839095" cy="8650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t>Potential customers and need satisfaction.</a:t>
          </a:r>
        </a:p>
      </dsp:txBody>
      <dsp:txXfrm>
        <a:off x="42547" y="1860684"/>
        <a:ext cx="1754637" cy="780616"/>
      </dsp:txXfrm>
    </dsp:sp>
    <dsp:sp modelId="{12AD8942-C1A6-EB4B-BE94-012234778432}">
      <dsp:nvSpPr>
        <dsp:cNvPr id="0" name=""/>
        <dsp:cNvSpPr/>
      </dsp:nvSpPr>
      <dsp:spPr>
        <a:xfrm rot="5400000">
          <a:off x="4853471" y="-172044"/>
          <a:ext cx="692059" cy="666273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IN" sz="800" kern="1200" dirty="0"/>
            <a:t>Business will excel at harnessing the power of AI and machine learning to </a:t>
          </a:r>
          <a:r>
            <a:rPr lang="en-IN" sz="800" kern="1200" dirty="0" err="1"/>
            <a:t>analyze</a:t>
          </a:r>
          <a:r>
            <a:rPr lang="en-IN" sz="800" kern="1200" dirty="0"/>
            <a:t> customer data and preferences to provide highly personalized shopping experiences</a:t>
          </a:r>
          <a:endParaRPr lang="en-GB" sz="800" kern="1200" dirty="0"/>
        </a:p>
        <a:p>
          <a:pPr marL="57150" lvl="1" indent="-57150" algn="l" defTabSz="355600">
            <a:lnSpc>
              <a:spcPct val="90000"/>
            </a:lnSpc>
            <a:spcBef>
              <a:spcPct val="0"/>
            </a:spcBef>
            <a:spcAft>
              <a:spcPct val="15000"/>
            </a:spcAft>
            <a:buFont typeface="Arial" panose="020B0604020202020204" pitchFamily="34" charset="0"/>
            <a:buChar char="•"/>
          </a:pPr>
          <a:r>
            <a:rPr lang="en-IN" sz="800" kern="1200" dirty="0"/>
            <a:t>Will also be proficient in maintaining a user-friendly and intuitive interface, ensuring data security and privacy, and building strong partnerships with retailers and manufacturers to provide exclusive benefits to our users.</a:t>
          </a:r>
          <a:endParaRPr lang="en-GB" sz="800" kern="1200" dirty="0"/>
        </a:p>
      </dsp:txBody>
      <dsp:txXfrm rot="-5400000">
        <a:off x="1868136" y="2847075"/>
        <a:ext cx="6628946" cy="624491"/>
      </dsp:txXfrm>
    </dsp:sp>
    <dsp:sp modelId="{400CDF89-252B-2540-837F-C9B15554860D}">
      <dsp:nvSpPr>
        <dsp:cNvPr id="0" name=""/>
        <dsp:cNvSpPr/>
      </dsp:nvSpPr>
      <dsp:spPr>
        <a:xfrm>
          <a:off x="318" y="2726783"/>
          <a:ext cx="1867818" cy="8650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t>Strength area</a:t>
          </a:r>
        </a:p>
      </dsp:txBody>
      <dsp:txXfrm>
        <a:off x="42547" y="2769012"/>
        <a:ext cx="1783360" cy="7806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2a640a0661_2_216: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endParaRPr sz="600"/>
          </a:p>
        </p:txBody>
      </p:sp>
      <p:sp>
        <p:nvSpPr>
          <p:cNvPr id="274" name="Google Shape;274;g22a640a0661_2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2a640a0661_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2a640a0661_2_312: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76200" lvl="0" indent="0" algn="l" rtl="0">
              <a:lnSpc>
                <a:spcPct val="100000"/>
              </a:lnSpc>
              <a:spcBef>
                <a:spcPts val="0"/>
              </a:spcBef>
              <a:spcAft>
                <a:spcPts val="0"/>
              </a:spcAft>
              <a:buSzPts val="500"/>
              <a:buNone/>
            </a:pPr>
            <a:r>
              <a:rPr lang="en" sz="600"/>
              <a:t>SWOT Analysis</a:t>
            </a:r>
            <a:endParaRPr sz="600"/>
          </a:p>
          <a:p>
            <a:pPr marL="76200" lvl="0" indent="0" algn="l" rtl="0">
              <a:lnSpc>
                <a:spcPct val="100000"/>
              </a:lnSpc>
              <a:spcBef>
                <a:spcPts val="0"/>
              </a:spcBef>
              <a:spcAft>
                <a:spcPts val="0"/>
              </a:spcAft>
              <a:buSzPts val="500"/>
              <a:buNone/>
            </a:pPr>
            <a:endParaRPr sz="600"/>
          </a:p>
          <a:p>
            <a:pPr marL="177800" lvl="0" indent="-107950" algn="l" rtl="0">
              <a:lnSpc>
                <a:spcPct val="100000"/>
              </a:lnSpc>
              <a:spcBef>
                <a:spcPts val="0"/>
              </a:spcBef>
              <a:spcAft>
                <a:spcPts val="0"/>
              </a:spcAft>
              <a:buSzPts val="500"/>
              <a:buAutoNum type="arabicParenR"/>
            </a:pPr>
            <a:r>
              <a:rPr lang="en" sz="600"/>
              <a:t>Strength: </a:t>
            </a:r>
            <a:endParaRPr sz="600"/>
          </a:p>
          <a:p>
            <a:pPr marL="215900" lvl="0" indent="-146050" algn="l" rtl="0">
              <a:lnSpc>
                <a:spcPct val="100000"/>
              </a:lnSpc>
              <a:spcBef>
                <a:spcPts val="0"/>
              </a:spcBef>
              <a:spcAft>
                <a:spcPts val="0"/>
              </a:spcAft>
              <a:buSzPts val="500"/>
              <a:buChar char="●"/>
            </a:pPr>
            <a:r>
              <a:rPr lang="en" sz="600"/>
              <a:t>Time Saving &amp; Convenience: Our biggest strength is our offering that helps clients save time and plan any event hassle-free.</a:t>
            </a:r>
            <a:endParaRPr sz="600"/>
          </a:p>
          <a:p>
            <a:pPr marL="215900" lvl="0" indent="-146050" algn="l" rtl="0">
              <a:lnSpc>
                <a:spcPct val="100000"/>
              </a:lnSpc>
              <a:spcBef>
                <a:spcPts val="0"/>
              </a:spcBef>
              <a:spcAft>
                <a:spcPts val="0"/>
              </a:spcAft>
              <a:buSzPts val="500"/>
              <a:buChar char="●"/>
            </a:pPr>
            <a:r>
              <a:rPr lang="en" sz="600"/>
              <a:t>Our AI Technology: there is no platform in the market currently using AI in this field.</a:t>
            </a:r>
            <a:endParaRPr sz="600"/>
          </a:p>
          <a:p>
            <a:pPr marL="215900" lvl="0" indent="-146050" algn="l" rtl="0">
              <a:lnSpc>
                <a:spcPct val="100000"/>
              </a:lnSpc>
              <a:spcBef>
                <a:spcPts val="0"/>
              </a:spcBef>
              <a:spcAft>
                <a:spcPts val="0"/>
              </a:spcAft>
              <a:buSzPts val="500"/>
              <a:buChar char="●"/>
            </a:pPr>
            <a:r>
              <a:rPr lang="en" sz="600"/>
              <a:t>Great variety of companies to choose from. </a:t>
            </a:r>
            <a:endParaRPr sz="600"/>
          </a:p>
          <a:p>
            <a:pPr marL="215900" lvl="0" indent="-146050" algn="l" rtl="0">
              <a:lnSpc>
                <a:spcPct val="100000"/>
              </a:lnSpc>
              <a:spcBef>
                <a:spcPts val="0"/>
              </a:spcBef>
              <a:spcAft>
                <a:spcPts val="0"/>
              </a:spcAft>
              <a:buSzPts val="500"/>
              <a:buChar char="●"/>
            </a:pPr>
            <a:r>
              <a:rPr lang="en" sz="600"/>
              <a:t>Ability to customize.</a:t>
            </a:r>
            <a:endParaRPr sz="600"/>
          </a:p>
          <a:p>
            <a:pPr marL="177800" lvl="0" indent="-76200" algn="l" rtl="0">
              <a:lnSpc>
                <a:spcPct val="100000"/>
              </a:lnSpc>
              <a:spcBef>
                <a:spcPts val="0"/>
              </a:spcBef>
              <a:spcAft>
                <a:spcPts val="0"/>
              </a:spcAft>
              <a:buSzPts val="500"/>
              <a:buNone/>
            </a:pPr>
            <a:endParaRPr sz="600"/>
          </a:p>
          <a:p>
            <a:pPr marL="76200" lvl="0" indent="0" algn="l" rtl="0">
              <a:lnSpc>
                <a:spcPct val="100000"/>
              </a:lnSpc>
              <a:spcBef>
                <a:spcPts val="0"/>
              </a:spcBef>
              <a:spcAft>
                <a:spcPts val="0"/>
              </a:spcAft>
              <a:buSzPts val="500"/>
              <a:buNone/>
            </a:pPr>
            <a:r>
              <a:rPr lang="en" sz="600"/>
              <a:t>2) Weakness:</a:t>
            </a:r>
            <a:endParaRPr sz="600"/>
          </a:p>
          <a:p>
            <a:pPr marL="215900" lvl="0" indent="-146050" algn="l" rtl="0">
              <a:lnSpc>
                <a:spcPct val="100000"/>
              </a:lnSpc>
              <a:spcBef>
                <a:spcPts val="0"/>
              </a:spcBef>
              <a:spcAft>
                <a:spcPts val="0"/>
              </a:spcAft>
              <a:buSzPts val="500"/>
              <a:buChar char="●"/>
            </a:pPr>
            <a:r>
              <a:rPr lang="en" sz="600"/>
              <a:t>We have to have a strong dataset for serving our customers and have to keep on updating it as per changing customer preferences.</a:t>
            </a:r>
            <a:endParaRPr sz="600"/>
          </a:p>
          <a:p>
            <a:pPr marL="215900" lvl="0" indent="-146050" algn="l" rtl="0">
              <a:lnSpc>
                <a:spcPct val="100000"/>
              </a:lnSpc>
              <a:spcBef>
                <a:spcPts val="0"/>
              </a:spcBef>
              <a:spcAft>
                <a:spcPts val="0"/>
              </a:spcAft>
              <a:buSzPts val="500"/>
              <a:buChar char="●"/>
            </a:pPr>
            <a:r>
              <a:rPr lang="en" sz="600"/>
              <a:t>We have to retain strong IT team and AI experts to be able to handle any technical challenges.</a:t>
            </a:r>
            <a:endParaRPr sz="600"/>
          </a:p>
          <a:p>
            <a:pPr marL="215900" lvl="0" indent="-146050" algn="l" rtl="0">
              <a:lnSpc>
                <a:spcPct val="100000"/>
              </a:lnSpc>
              <a:spcBef>
                <a:spcPts val="0"/>
              </a:spcBef>
              <a:spcAft>
                <a:spcPts val="0"/>
              </a:spcAft>
              <a:buSzPts val="500"/>
              <a:buChar char="●"/>
            </a:pPr>
            <a:r>
              <a:rPr lang="en" sz="600"/>
              <a:t>We have to take care that our cost should not exceed a certain limit as easy to get expensive very fast.</a:t>
            </a:r>
            <a:endParaRPr sz="600"/>
          </a:p>
          <a:p>
            <a:pPr marL="76200" lvl="0" indent="0" algn="l" rtl="0">
              <a:lnSpc>
                <a:spcPct val="100000"/>
              </a:lnSpc>
              <a:spcBef>
                <a:spcPts val="0"/>
              </a:spcBef>
              <a:spcAft>
                <a:spcPts val="0"/>
              </a:spcAft>
              <a:buSzPts val="500"/>
              <a:buNone/>
            </a:pPr>
            <a:endParaRPr sz="600"/>
          </a:p>
          <a:p>
            <a:pPr marL="76200" lvl="0" indent="0" algn="l" rtl="0">
              <a:lnSpc>
                <a:spcPct val="100000"/>
              </a:lnSpc>
              <a:spcBef>
                <a:spcPts val="0"/>
              </a:spcBef>
              <a:spcAft>
                <a:spcPts val="0"/>
              </a:spcAft>
              <a:buSzPts val="500"/>
              <a:buNone/>
            </a:pPr>
            <a:r>
              <a:rPr lang="en" sz="600"/>
              <a:t>3) Opportunity:</a:t>
            </a:r>
            <a:endParaRPr sz="600"/>
          </a:p>
          <a:p>
            <a:pPr marL="215900" lvl="0" indent="-146050" algn="l" rtl="0">
              <a:lnSpc>
                <a:spcPct val="100000"/>
              </a:lnSpc>
              <a:spcBef>
                <a:spcPts val="0"/>
              </a:spcBef>
              <a:spcAft>
                <a:spcPts val="0"/>
              </a:spcAft>
              <a:buSzPts val="500"/>
              <a:buChar char="●"/>
            </a:pPr>
            <a:r>
              <a:rPr lang="en" sz="600"/>
              <a:t>To be able to expand and serve to all cultural specific needs. (e.g. our clients can get all their cultural specific groceries, festival essentials etc)</a:t>
            </a:r>
            <a:endParaRPr sz="600"/>
          </a:p>
          <a:p>
            <a:pPr marL="215900" lvl="0" indent="-146050" algn="l" rtl="0">
              <a:lnSpc>
                <a:spcPct val="100000"/>
              </a:lnSpc>
              <a:spcBef>
                <a:spcPts val="0"/>
              </a:spcBef>
              <a:spcAft>
                <a:spcPts val="0"/>
              </a:spcAft>
              <a:buSzPts val="500"/>
              <a:buChar char="●"/>
            </a:pPr>
            <a:r>
              <a:rPr lang="en" sz="600"/>
              <a:t>Partnership opportunity with different stores and platform.</a:t>
            </a:r>
            <a:endParaRPr sz="600"/>
          </a:p>
          <a:p>
            <a:pPr marL="215900" lvl="0" indent="-146050" algn="l" rtl="0">
              <a:lnSpc>
                <a:spcPct val="100000"/>
              </a:lnSpc>
              <a:spcBef>
                <a:spcPts val="0"/>
              </a:spcBef>
              <a:spcAft>
                <a:spcPts val="0"/>
              </a:spcAft>
              <a:buSzPts val="500"/>
              <a:buChar char="●"/>
            </a:pPr>
            <a:r>
              <a:rPr lang="en" sz="600"/>
              <a:t>Partnership with event planners.</a:t>
            </a:r>
            <a:endParaRPr sz="600"/>
          </a:p>
          <a:p>
            <a:pPr marL="76200" lvl="0" indent="0" algn="l" rtl="0">
              <a:lnSpc>
                <a:spcPct val="100000"/>
              </a:lnSpc>
              <a:spcBef>
                <a:spcPts val="0"/>
              </a:spcBef>
              <a:spcAft>
                <a:spcPts val="0"/>
              </a:spcAft>
              <a:buSzPts val="500"/>
              <a:buNone/>
            </a:pPr>
            <a:endParaRPr sz="600"/>
          </a:p>
          <a:p>
            <a:pPr marL="76200" lvl="0" indent="0" algn="l" rtl="0">
              <a:lnSpc>
                <a:spcPct val="100000"/>
              </a:lnSpc>
              <a:spcBef>
                <a:spcPts val="0"/>
              </a:spcBef>
              <a:spcAft>
                <a:spcPts val="0"/>
              </a:spcAft>
              <a:buSzPts val="500"/>
              <a:buNone/>
            </a:pPr>
            <a:endParaRPr sz="600"/>
          </a:p>
          <a:p>
            <a:pPr marL="76200" lvl="0" indent="0" algn="l" rtl="0">
              <a:lnSpc>
                <a:spcPct val="100000"/>
              </a:lnSpc>
              <a:spcBef>
                <a:spcPts val="0"/>
              </a:spcBef>
              <a:spcAft>
                <a:spcPts val="0"/>
              </a:spcAft>
              <a:buSzPts val="500"/>
              <a:buNone/>
            </a:pPr>
            <a:r>
              <a:rPr lang="en" sz="600"/>
              <a:t>4) Threat:</a:t>
            </a:r>
            <a:endParaRPr sz="600"/>
          </a:p>
          <a:p>
            <a:pPr marL="215900" lvl="0" indent="-146050" algn="l" rtl="0">
              <a:lnSpc>
                <a:spcPct val="100000"/>
              </a:lnSpc>
              <a:spcBef>
                <a:spcPts val="0"/>
              </a:spcBef>
              <a:spcAft>
                <a:spcPts val="0"/>
              </a:spcAft>
              <a:buSzPts val="500"/>
              <a:buChar char="●"/>
            </a:pPr>
            <a:r>
              <a:rPr lang="en" sz="600"/>
              <a:t>Individual websites could be a strong alternative but we are at an advantage of have the AI Technology that they don’t but they might end up implementing AI in their platforms too thus there is a need to be alert.</a:t>
            </a:r>
            <a:endParaRPr sz="600"/>
          </a:p>
          <a:p>
            <a:pPr marL="215900" lvl="0" indent="-146050" algn="l" rtl="0">
              <a:lnSpc>
                <a:spcPct val="100000"/>
              </a:lnSpc>
              <a:spcBef>
                <a:spcPts val="0"/>
              </a:spcBef>
              <a:spcAft>
                <a:spcPts val="0"/>
              </a:spcAft>
              <a:buSzPts val="500"/>
              <a:buChar char="●"/>
            </a:pPr>
            <a:r>
              <a:rPr lang="en" sz="600"/>
              <a:t>Loss of clients due to lack of personal touch that they might get from visiting a store.</a:t>
            </a:r>
            <a:endParaRPr sz="600"/>
          </a:p>
          <a:p>
            <a:pPr marL="76200" lvl="0" indent="0" algn="l" rtl="0">
              <a:lnSpc>
                <a:spcPct val="100000"/>
              </a:lnSpc>
              <a:spcBef>
                <a:spcPts val="0"/>
              </a:spcBef>
              <a:spcAft>
                <a:spcPts val="0"/>
              </a:spcAft>
              <a:buSzPts val="500"/>
              <a:buNone/>
            </a:pP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a640a0661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22a640a0661_2_330: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76200" lvl="0" indent="0" algn="l" rtl="0">
              <a:lnSpc>
                <a:spcPct val="100000"/>
              </a:lnSpc>
              <a:spcBef>
                <a:spcPts val="0"/>
              </a:spcBef>
              <a:spcAft>
                <a:spcPts val="0"/>
              </a:spcAft>
              <a:buSzPts val="500"/>
              <a:buNone/>
            </a:pPr>
            <a:r>
              <a:rPr lang="en" sz="600" b="1"/>
              <a:t>Perceptual Maps:</a:t>
            </a:r>
            <a:endParaRPr sz="600"/>
          </a:p>
          <a:p>
            <a:pPr marL="76200" lvl="0" indent="0" algn="l" rtl="0">
              <a:lnSpc>
                <a:spcPct val="100000"/>
              </a:lnSpc>
              <a:spcBef>
                <a:spcPts val="0"/>
              </a:spcBef>
              <a:spcAft>
                <a:spcPts val="0"/>
              </a:spcAft>
              <a:buSzPts val="500"/>
              <a:buNone/>
            </a:pPr>
            <a:r>
              <a:rPr lang="en" sz="600"/>
              <a:t>We have compared different firms on the basis of the price and the delivery time. We feel that these two factors are important looking at what the customers are looking for.</a:t>
            </a:r>
            <a:endParaRPr sz="600"/>
          </a:p>
          <a:p>
            <a:pPr marL="76200" lvl="0" indent="0" algn="l" rtl="0">
              <a:lnSpc>
                <a:spcPct val="100000"/>
              </a:lnSpc>
              <a:spcBef>
                <a:spcPts val="0"/>
              </a:spcBef>
              <a:spcAft>
                <a:spcPts val="0"/>
              </a:spcAft>
              <a:buSzPts val="500"/>
              <a:buNone/>
            </a:pPr>
            <a:endParaRPr sz="600"/>
          </a:p>
          <a:p>
            <a:pPr marL="76200" lvl="0" indent="0" algn="l" rtl="0">
              <a:lnSpc>
                <a:spcPct val="100000"/>
              </a:lnSpc>
              <a:spcBef>
                <a:spcPts val="0"/>
              </a:spcBef>
              <a:spcAft>
                <a:spcPts val="0"/>
              </a:spcAft>
              <a:buSzPts val="500"/>
              <a:buNone/>
            </a:pPr>
            <a:endParaRPr sz="600"/>
          </a:p>
          <a:p>
            <a:pPr marL="215900" lvl="0" indent="-114300" algn="l" rtl="0">
              <a:lnSpc>
                <a:spcPct val="100000"/>
              </a:lnSpc>
              <a:spcBef>
                <a:spcPts val="0"/>
              </a:spcBef>
              <a:spcAft>
                <a:spcPts val="0"/>
              </a:spcAft>
              <a:buSzPts val="500"/>
              <a:buNone/>
            </a:pP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2a640a0661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2a640a0661_2_336: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76200" lvl="0" indent="0" algn="l" rtl="0">
              <a:lnSpc>
                <a:spcPct val="100000"/>
              </a:lnSpc>
              <a:spcBef>
                <a:spcPts val="0"/>
              </a:spcBef>
              <a:spcAft>
                <a:spcPts val="0"/>
              </a:spcAft>
              <a:buSzPts val="500"/>
              <a:buNone/>
            </a:pP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2a640a0661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2a640a0661_2_353: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76200" lvl="0" indent="0" algn="l" rtl="0">
              <a:lnSpc>
                <a:spcPct val="100000"/>
              </a:lnSpc>
              <a:spcBef>
                <a:spcPts val="0"/>
              </a:spcBef>
              <a:spcAft>
                <a:spcPts val="0"/>
              </a:spcAft>
              <a:buSzPts val="500"/>
              <a:buNone/>
            </a:pPr>
            <a:endParaRPr sz="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2a640a0661_2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2a640a0661_2_366: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76200" lvl="0" indent="0" algn="l" rtl="0">
              <a:lnSpc>
                <a:spcPct val="100000"/>
              </a:lnSpc>
              <a:spcBef>
                <a:spcPts val="0"/>
              </a:spcBef>
              <a:spcAft>
                <a:spcPts val="0"/>
              </a:spcAft>
              <a:buSzPts val="500"/>
              <a:buFont typeface="Arial"/>
              <a:buNone/>
            </a:pPr>
            <a:r>
              <a:rPr lang="en" sz="600"/>
              <a:t>Our primary market segmentation pertains to three categories :</a:t>
            </a:r>
            <a:endParaRPr sz="600"/>
          </a:p>
          <a:p>
            <a:pPr marL="177800" lvl="0" indent="-107950" algn="l" rtl="0">
              <a:lnSpc>
                <a:spcPct val="100000"/>
              </a:lnSpc>
              <a:spcBef>
                <a:spcPts val="0"/>
              </a:spcBef>
              <a:spcAft>
                <a:spcPts val="0"/>
              </a:spcAft>
              <a:buSzPts val="500"/>
              <a:buFont typeface="Arial"/>
              <a:buAutoNum type="arabicPeriod"/>
            </a:pPr>
            <a:r>
              <a:rPr lang="en" sz="600"/>
              <a:t>Working Professional – they have intense work hours and want to save time and are more inclined to pay the prices to save them the hassle</a:t>
            </a:r>
            <a:endParaRPr sz="600"/>
          </a:p>
          <a:p>
            <a:pPr marL="177800" lvl="0" indent="-107950" algn="l" rtl="0">
              <a:lnSpc>
                <a:spcPct val="100000"/>
              </a:lnSpc>
              <a:spcBef>
                <a:spcPts val="0"/>
              </a:spcBef>
              <a:spcAft>
                <a:spcPts val="0"/>
              </a:spcAft>
              <a:buSzPts val="500"/>
              <a:buFont typeface="Arial"/>
              <a:buAutoNum type="arabicPeriod"/>
            </a:pPr>
            <a:r>
              <a:rPr lang="en" sz="600"/>
              <a:t>Families in the city – people in cities with stores a day trip away, like NYC, Boston, and Chicago. Would use such services to save them time and give more time to families</a:t>
            </a:r>
            <a:endParaRPr sz="600"/>
          </a:p>
          <a:p>
            <a:pPr marL="177800" lvl="0" indent="-107950" algn="l" rtl="0">
              <a:lnSpc>
                <a:spcPct val="100000"/>
              </a:lnSpc>
              <a:spcBef>
                <a:spcPts val="0"/>
              </a:spcBef>
              <a:spcAft>
                <a:spcPts val="0"/>
              </a:spcAft>
              <a:buSzPts val="500"/>
              <a:buFont typeface="Arial"/>
              <a:buAutoNum type="arabicPeriod"/>
            </a:pPr>
            <a:r>
              <a:rPr lang="en" sz="600"/>
              <a:t>House Party Animals and Students living Off-Campus – people who love to host parties, dinners, events, etc., but are lazy to shop or don’t have the competency to shop and end up buying useless things and missing useful things; the platform can help them optimize their shopping and satiate their party throwing needs</a:t>
            </a:r>
            <a:endParaRPr sz="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a640a0661_2_373: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44" name="Google Shape;444;g22a640a0661_2_37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R="0" lvl="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Arial"/>
                <a:cs typeface="Arial"/>
                <a:sym typeface="Arial"/>
              </a:rPr>
              <a:t>What business are we currently in?</a:t>
            </a:r>
            <a:endParaRPr lang="en-IN" sz="1100" dirty="0"/>
          </a:p>
          <a:p>
            <a:pPr marL="0" marR="0" lvl="0" indent="0" algn="l" rtl="0">
              <a:lnSpc>
                <a:spcPct val="100000"/>
              </a:lnSpc>
              <a:spcBef>
                <a:spcPts val="0"/>
              </a:spcBef>
              <a:spcAft>
                <a:spcPts val="0"/>
              </a:spcAft>
              <a:buNone/>
            </a:pPr>
            <a:r>
              <a:rPr lang="en-IN" sz="1100" b="0" i="0" u="none" strike="noStrike" cap="none" dirty="0">
                <a:solidFill>
                  <a:srgbClr val="000000"/>
                </a:solidFill>
                <a:latin typeface="Arial"/>
                <a:ea typeface="Arial"/>
                <a:cs typeface="Arial"/>
                <a:sym typeface="Arial"/>
              </a:rPr>
              <a:t>We are in the artificial intelligence (AI) and software development business, specifically focusing on creating an AI-based platform that generates shopping lists and optimizes the shopping experience for our customers.</a:t>
            </a:r>
            <a:endParaRPr lang="en-IN" sz="1100" dirty="0"/>
          </a:p>
          <a:p>
            <a:pPr marL="0" marR="0" lvl="0" indent="0" algn="l" rtl="0">
              <a:lnSpc>
                <a:spcPct val="100000"/>
              </a:lnSpc>
              <a:spcBef>
                <a:spcPts val="0"/>
              </a:spcBef>
              <a:spcAft>
                <a:spcPts val="0"/>
              </a:spcAft>
              <a:buNone/>
            </a:pPr>
            <a:endParaRPr lang="en-IN" sz="11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Arial"/>
                <a:cs typeface="Arial"/>
                <a:sym typeface="Arial"/>
              </a:rPr>
              <a:t>Who are our customers, and what are they buying from us?</a:t>
            </a:r>
            <a:endParaRPr lang="en-IN" sz="1100" dirty="0"/>
          </a:p>
          <a:p>
            <a:pPr marL="0" marR="0" lvl="0" indent="0" algn="l" rtl="0">
              <a:lnSpc>
                <a:spcPct val="100000"/>
              </a:lnSpc>
              <a:spcBef>
                <a:spcPts val="0"/>
              </a:spcBef>
              <a:spcAft>
                <a:spcPts val="0"/>
              </a:spcAft>
              <a:buNone/>
            </a:pPr>
            <a:r>
              <a:rPr lang="en-IN" sz="1100" b="0" i="0" u="none" strike="noStrike" cap="none" dirty="0">
                <a:solidFill>
                  <a:srgbClr val="000000"/>
                </a:solidFill>
                <a:latin typeface="Arial"/>
                <a:ea typeface="Arial"/>
                <a:cs typeface="Arial"/>
                <a:sym typeface="Arial"/>
              </a:rPr>
              <a:t>Our customers are individuals and families seeking a more efficient and streamlined shopping experience. They are buying access to our AI-based platform, which provides personalized shopping list creation, price comparisons, meal planning assistance, and suggestions for sustainable and budget-friendly shopping options.</a:t>
            </a:r>
            <a:endParaRPr lang="en-IN" sz="1100" dirty="0"/>
          </a:p>
          <a:p>
            <a:pPr marL="0" marR="0" lvl="0" indent="0" algn="l" rtl="0">
              <a:lnSpc>
                <a:spcPct val="100000"/>
              </a:lnSpc>
              <a:spcBef>
                <a:spcPts val="0"/>
              </a:spcBef>
              <a:spcAft>
                <a:spcPts val="0"/>
              </a:spcAft>
              <a:buNone/>
            </a:pPr>
            <a:endParaRPr lang="en-IN" sz="11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Arial"/>
                <a:cs typeface="Arial"/>
                <a:sym typeface="Arial"/>
              </a:rPr>
              <a:t>How does our business go about satisfying our customers’ needs?</a:t>
            </a:r>
            <a:endParaRPr lang="en-IN" sz="1100" dirty="0"/>
          </a:p>
          <a:p>
            <a:pPr marL="0" marR="0" lvl="0" indent="0" algn="l" rtl="0">
              <a:lnSpc>
                <a:spcPct val="100000"/>
              </a:lnSpc>
              <a:spcBef>
                <a:spcPts val="0"/>
              </a:spcBef>
              <a:spcAft>
                <a:spcPts val="0"/>
              </a:spcAft>
              <a:buNone/>
            </a:pPr>
            <a:r>
              <a:rPr lang="en-IN" sz="1100" b="0" i="0" u="none" strike="noStrike" cap="none" dirty="0">
                <a:solidFill>
                  <a:srgbClr val="000000"/>
                </a:solidFill>
                <a:latin typeface="Arial"/>
                <a:ea typeface="Arial"/>
                <a:cs typeface="Arial"/>
                <a:sym typeface="Arial"/>
              </a:rPr>
              <a:t>We satisfy our customers’ needs by leveraging advanced AI algorithms and large-scale data analytics to provide personalized, context-aware shopping recommendations. Our platform integrates with popular grocery store chains and online retailers to access real-time pricing, inventory, and promotion information, which helps users save time and money. Additionally, we offer user-friendly mobile and web applications that make it easy for our customers to manage their shopping lists, receive recommendations, and track their spending habits.</a:t>
            </a:r>
            <a:endParaRPr lang="en-IN" sz="1100" dirty="0"/>
          </a:p>
          <a:p>
            <a:pPr marL="0" marR="0" lvl="0" indent="0" algn="l" rtl="0">
              <a:lnSpc>
                <a:spcPct val="100000"/>
              </a:lnSpc>
              <a:spcBef>
                <a:spcPts val="0"/>
              </a:spcBef>
              <a:spcAft>
                <a:spcPts val="0"/>
              </a:spcAft>
              <a:buNone/>
            </a:pPr>
            <a:endParaRPr lang="en-IN" sz="11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Arial"/>
                <a:cs typeface="Arial"/>
                <a:sym typeface="Arial"/>
              </a:rPr>
              <a:t>What skills and capabilities is our business especially good at?</a:t>
            </a:r>
            <a:endParaRPr lang="en-IN" sz="1100" dirty="0"/>
          </a:p>
          <a:p>
            <a:pPr marL="0" marR="0" lvl="0" indent="0" algn="l" rtl="0">
              <a:lnSpc>
                <a:spcPct val="100000"/>
              </a:lnSpc>
              <a:spcBef>
                <a:spcPts val="0"/>
              </a:spcBef>
              <a:spcAft>
                <a:spcPts val="0"/>
              </a:spcAft>
              <a:buNone/>
            </a:pPr>
            <a:r>
              <a:rPr lang="en-IN" sz="1100" b="0" i="0" u="none" strike="noStrike" cap="none" dirty="0">
                <a:solidFill>
                  <a:srgbClr val="000000"/>
                </a:solidFill>
                <a:latin typeface="Arial"/>
                <a:ea typeface="Arial"/>
                <a:cs typeface="Arial"/>
                <a:sym typeface="Arial"/>
              </a:rPr>
              <a:t>Our business excels at: Developing advanced AI algorithms and machine learning models to </a:t>
            </a:r>
            <a:r>
              <a:rPr lang="en-IN" sz="1100" b="0" i="0" u="none" strike="noStrike" cap="none" dirty="0" err="1">
                <a:solidFill>
                  <a:srgbClr val="000000"/>
                </a:solidFill>
                <a:latin typeface="Arial"/>
                <a:ea typeface="Arial"/>
                <a:cs typeface="Arial"/>
                <a:sym typeface="Arial"/>
              </a:rPr>
              <a:t>analyze</a:t>
            </a:r>
            <a:r>
              <a:rPr lang="en-IN" sz="1100" b="0" i="0" u="none" strike="noStrike" cap="none" dirty="0">
                <a:solidFill>
                  <a:srgbClr val="000000"/>
                </a:solidFill>
                <a:latin typeface="Arial"/>
                <a:ea typeface="Arial"/>
                <a:cs typeface="Arial"/>
                <a:sym typeface="Arial"/>
              </a:rPr>
              <a:t> user preferences, shopping habits, and market trends. Creating intuitive and user-friendly interfaces for mobile and web </a:t>
            </a:r>
            <a:r>
              <a:rPr lang="en-IN" sz="1100" b="0" i="0" u="none" strike="noStrike" cap="none" dirty="0" err="1">
                <a:solidFill>
                  <a:srgbClr val="000000"/>
                </a:solidFill>
                <a:latin typeface="Arial"/>
                <a:ea typeface="Arial"/>
                <a:cs typeface="Arial"/>
                <a:sym typeface="Arial"/>
              </a:rPr>
              <a:t>applications.Establishing</a:t>
            </a:r>
            <a:r>
              <a:rPr lang="en-IN" sz="1100" b="0" i="0" u="none" strike="noStrike" cap="none" dirty="0">
                <a:solidFill>
                  <a:srgbClr val="000000"/>
                </a:solidFill>
                <a:latin typeface="Arial"/>
                <a:ea typeface="Arial"/>
                <a:cs typeface="Arial"/>
                <a:sym typeface="Arial"/>
              </a:rPr>
              <a:t> partnerships with grocery store chains and online retailers to ensure accurate and up-to-date </a:t>
            </a:r>
            <a:r>
              <a:rPr lang="en-IN" sz="1100" b="0" i="0" u="none" strike="noStrike" cap="none" dirty="0" err="1">
                <a:solidFill>
                  <a:srgbClr val="000000"/>
                </a:solidFill>
                <a:latin typeface="Arial"/>
                <a:ea typeface="Arial"/>
                <a:cs typeface="Arial"/>
                <a:sym typeface="Arial"/>
              </a:rPr>
              <a:t>information.Implementing</a:t>
            </a:r>
            <a:r>
              <a:rPr lang="en-IN" sz="1100" b="0" i="0" u="none" strike="noStrike" cap="none" dirty="0">
                <a:solidFill>
                  <a:srgbClr val="000000"/>
                </a:solidFill>
                <a:latin typeface="Arial"/>
                <a:ea typeface="Arial"/>
                <a:cs typeface="Arial"/>
                <a:sym typeface="Arial"/>
              </a:rPr>
              <a:t> robust security and privacy measures to protect user </a:t>
            </a:r>
            <a:r>
              <a:rPr lang="en-IN" sz="1100" b="0" i="0" u="none" strike="noStrike" cap="none" dirty="0" err="1">
                <a:solidFill>
                  <a:srgbClr val="000000"/>
                </a:solidFill>
                <a:latin typeface="Arial"/>
                <a:ea typeface="Arial"/>
                <a:cs typeface="Arial"/>
                <a:sym typeface="Arial"/>
              </a:rPr>
              <a:t>data.Providing</a:t>
            </a:r>
            <a:r>
              <a:rPr lang="en-IN" sz="1100" b="0" i="0" u="none" strike="noStrike" cap="none" dirty="0">
                <a:solidFill>
                  <a:srgbClr val="000000"/>
                </a:solidFill>
                <a:latin typeface="Arial"/>
                <a:ea typeface="Arial"/>
                <a:cs typeface="Arial"/>
                <a:sym typeface="Arial"/>
              </a:rPr>
              <a:t> exceptional customer support to address any concerns and continuously improve the platform based on user feedback.</a:t>
            </a:r>
          </a:p>
          <a:p>
            <a:pPr marL="0" lvl="0" indent="0" algn="l" rtl="0">
              <a:spcBef>
                <a:spcPts val="0"/>
              </a:spcBef>
              <a:spcAft>
                <a:spcPts val="0"/>
              </a:spcAft>
              <a:buNone/>
            </a:pPr>
            <a:endParaRPr lang="en-IN" dirty="0"/>
          </a:p>
          <a:p>
            <a:endParaRPr lang="en-US" dirty="0"/>
          </a:p>
        </p:txBody>
      </p:sp>
    </p:spTree>
    <p:extLst>
      <p:ext uri="{BB962C8B-B14F-4D97-AF65-F5344CB8AC3E}">
        <p14:creationId xmlns:p14="http://schemas.microsoft.com/office/powerpoint/2010/main" val="42513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2a640a0661_2_390: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Business Products or Services: Our platform currently offers a basic AI-generated shopping list based on user input and preferences. It provides limited optimization options for the shopping experience.</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Production Practices: We are using a standard AI algorithm for creating the shopping list, which is updated occasionally based on user feedback.</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Business Size and Scope: We have a small team focused on app development and a moderate user base within our local region.</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Markets and Linkages: We are mainly serving the local community with minimal outreach to other markets.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Management Structure: We have a simple management structure with a founder, a technical lead, and a few developers.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Social Responsibilities: Our platform has minimal social impact, focusing solely on helping users make better shopping lists.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Work Force (number and skills): We have a small team of 5-7 members with skills in app development and AI.</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Customers: Our primary customers are local individuals and families looking to improve their shopping experience.</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Preferred Future:</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Business Products or Services: We envision an AI-powered platform offering personalized shopping list generation, optimal store navigation, smart budgeting, and seamless integration with local grocery stores and online retailers.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Production Practices: We aim to develop a sophisticated AI algorithm that continuously learns from user </a:t>
            </a:r>
            <a:r>
              <a:rPr lang="en-IN" sz="1400" dirty="0" err="1">
                <a:solidFill>
                  <a:schemeClr val="dk1"/>
                </a:solidFill>
                <a:latin typeface="EB Garamond"/>
                <a:ea typeface="EB Garamond"/>
                <a:cs typeface="EB Garamond"/>
                <a:sym typeface="EB Garamond"/>
              </a:rPr>
              <a:t>behavior</a:t>
            </a:r>
            <a:r>
              <a:rPr lang="en-IN" sz="1400" dirty="0">
                <a:solidFill>
                  <a:schemeClr val="dk1"/>
                </a:solidFill>
                <a:latin typeface="EB Garamond"/>
                <a:ea typeface="EB Garamond"/>
                <a:cs typeface="EB Garamond"/>
                <a:sym typeface="EB Garamond"/>
              </a:rPr>
              <a:t>, preferences, and feedback, ensuring a highly efficient and enjoyable shopping experience.</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Business Size and Scope: Our goal is to grow the team and scale the platform to serve a global audience, making shopping more convenient for millions of users.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Markets and Linkages: We aim to establish partnerships with local and international grocery stores, online retailers, and delivery services to offer a seamless shopping experience across multiple platforms and regions.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Management Structure: We envision a more structured organization with dedicated teams for product development, marketing, customer support, and business development, all working towards the common goal of revolutionizing the shopping experience.</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Social Responsibilities: In the future, we will focus on minimizing food waste by suggesting meal plans, providing information on sustainable products, and promoting eco-friendly shopping practices.</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Work Force (number and skills): Our future workforce will be a diverse and skilled group of individuals proficient in AI, app development, marketing, customer support, and business development.</a:t>
            </a:r>
          </a:p>
          <a:p>
            <a:pPr marL="0" lvl="0" indent="0" algn="l" rtl="0">
              <a:spcBef>
                <a:spcPts val="0"/>
              </a:spcBef>
              <a:spcAft>
                <a:spcPts val="0"/>
              </a:spcAft>
              <a:buClr>
                <a:schemeClr val="dk1"/>
              </a:buClr>
              <a:buSzPts val="1100"/>
              <a:buFont typeface="Arial"/>
              <a:buNone/>
            </a:pPr>
            <a:endParaRPr lang="en-IN" sz="1400" dirty="0">
              <a:solidFill>
                <a:schemeClr val="dk1"/>
              </a:solidFill>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r>
              <a:rPr lang="en-IN" sz="1400" dirty="0">
                <a:solidFill>
                  <a:schemeClr val="dk1"/>
                </a:solidFill>
                <a:latin typeface="EB Garamond"/>
                <a:ea typeface="EB Garamond"/>
                <a:cs typeface="EB Garamond"/>
                <a:sym typeface="EB Garamond"/>
              </a:rPr>
              <a:t>Customers: We aim to cater to a broad range of customers, including individuals, families, and businesses worldwide, who value convenience, efficiency, and sustainability in their shopping experiences.</a:t>
            </a:r>
            <a:endParaRPr lang="en-IN" dirty="0"/>
          </a:p>
        </p:txBody>
      </p:sp>
      <p:sp>
        <p:nvSpPr>
          <p:cNvPr id="464" name="Google Shape;464;g22a640a0661_2_39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2a640a06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2a640a06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If our platform could be anything we want in 10 years, what would it be?</a:t>
            </a:r>
          </a:p>
          <a:p>
            <a:pPr marL="0" lvl="0" indent="0" algn="l" rtl="0">
              <a:spcBef>
                <a:spcPts val="0"/>
              </a:spcBef>
              <a:spcAft>
                <a:spcPts val="0"/>
              </a:spcAft>
              <a:buNone/>
            </a:pPr>
            <a:r>
              <a:rPr lang="en-IN" dirty="0"/>
              <a:t>In 10 years, our platform would be a highly advanced and intelligent AI-based system that creates personalized shopping lists and optimizes the entire shopping experience for customers. It would seamlessly integrate with various retailers, online marketplaces, and other related services to provide users with accurate pricing, product availability, and sustainable and ethical sourcing options. The platform would have a strong global presence and be recognized for its user-friendly interface, data security, and adaptability to individual preferences and needs.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new activities will our business be pursuing? What business will we be in?</a:t>
            </a:r>
          </a:p>
          <a:p>
            <a:pPr marL="0" lvl="0" indent="0" algn="l" rtl="0">
              <a:spcBef>
                <a:spcPts val="0"/>
              </a:spcBef>
              <a:spcAft>
                <a:spcPts val="0"/>
              </a:spcAft>
              <a:buNone/>
            </a:pPr>
            <a:r>
              <a:rPr lang="en-IN" dirty="0"/>
              <a:t>Our business will expand beyond creating shopping lists and optimize the overall shopping experience. We will be pursuing partnerships with retailers and manufacturers to offer exclusive deals and promotions to our users. We will also be incorporating smart home integration, meal planning, and nutritional analysis features. Additionally, we may explore opportunities in inventory management for small businesses, helping them streamline their procurement processes.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Who will be our customers? What customer needs will our business satisfy?</a:t>
            </a:r>
          </a:p>
          <a:p>
            <a:pPr marL="0" lvl="0" indent="0" algn="l" rtl="0">
              <a:spcBef>
                <a:spcPts val="0"/>
              </a:spcBef>
              <a:spcAft>
                <a:spcPts val="0"/>
              </a:spcAft>
              <a:buNone/>
            </a:pPr>
            <a:r>
              <a:rPr lang="en-IN" dirty="0"/>
              <a:t>Our primary customers will be households and individuals who value convenience, efficiency, and personalization in their shopping experience. We will also cater to small business owners who require assistance in inventory management and procurement. Our platform will satisfy customers' needs by saving them time and effort, providing personalized recommendations based on their preferences, and helping them make informed decisions on their purchases.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will the business be especially good at?</a:t>
            </a:r>
          </a:p>
          <a:p>
            <a:pPr marL="0" lvl="0" indent="0" algn="l" rtl="0">
              <a:spcBef>
                <a:spcPts val="0"/>
              </a:spcBef>
              <a:spcAft>
                <a:spcPts val="0"/>
              </a:spcAft>
              <a:buNone/>
            </a:pPr>
            <a:r>
              <a:rPr lang="en-IN" dirty="0"/>
              <a:t>The business will excel at harnessing the power of AI and machine learning to </a:t>
            </a:r>
            <a:r>
              <a:rPr lang="en-IN" dirty="0" err="1"/>
              <a:t>analyze</a:t>
            </a:r>
            <a:r>
              <a:rPr lang="en-IN" dirty="0"/>
              <a:t> customer data and preferences to provide highly personalized shopping experiences. We will also be proficient in maintaining a user-friendly and intuitive interface, ensuring data security and privacy, and building strong partnerships with retailers and manufacturers to provide exclusive benefits to our users.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will be the roles and responsibilities of family members and employees involved in our business?</a:t>
            </a:r>
          </a:p>
          <a:p>
            <a:pPr marL="0" lvl="0" indent="0" algn="l" rtl="0">
              <a:spcBef>
                <a:spcPts val="0"/>
              </a:spcBef>
              <a:spcAft>
                <a:spcPts val="0"/>
              </a:spcAft>
              <a:buNone/>
            </a:pPr>
            <a:r>
              <a:rPr lang="en-IN" dirty="0"/>
              <a:t>Family members and employees will have clearly defined roles and responsibilities based on their skills and expertise. Some potential roles may include: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CEO: Providing strategic direction and overseeing overall business operations.</a:t>
            </a:r>
          </a:p>
          <a:p>
            <a:pPr marL="0" lvl="0" indent="0" algn="l" rtl="0">
              <a:spcBef>
                <a:spcPts val="0"/>
              </a:spcBef>
              <a:spcAft>
                <a:spcPts val="0"/>
              </a:spcAft>
              <a:buNone/>
            </a:pPr>
            <a:r>
              <a:rPr lang="en-IN" dirty="0"/>
              <a:t>CTO: Developing and maintaining the technological infrastructure and ensuring continuous innovation.</a:t>
            </a:r>
          </a:p>
          <a:p>
            <a:pPr marL="0" lvl="0" indent="0" algn="l" rtl="0">
              <a:spcBef>
                <a:spcPts val="0"/>
              </a:spcBef>
              <a:spcAft>
                <a:spcPts val="0"/>
              </a:spcAft>
              <a:buNone/>
            </a:pPr>
            <a:r>
              <a:rPr lang="en-IN" dirty="0"/>
              <a:t>Marketing and Business Development: Building partnerships with retailers and manufacturers, and promoting the platform to attract new users.</a:t>
            </a:r>
          </a:p>
          <a:p>
            <a:pPr marL="0" lvl="0" indent="0" algn="l" rtl="0">
              <a:spcBef>
                <a:spcPts val="0"/>
              </a:spcBef>
              <a:spcAft>
                <a:spcPts val="0"/>
              </a:spcAft>
              <a:buNone/>
            </a:pPr>
            <a:r>
              <a:rPr lang="en-IN" dirty="0"/>
              <a:t>Customer Support: Addressing customer inquiries and feedback, and providing prompt resolutions.</a:t>
            </a:r>
          </a:p>
          <a:p>
            <a:pPr marL="0" lvl="0" indent="0" algn="l" rtl="0">
              <a:spcBef>
                <a:spcPts val="0"/>
              </a:spcBef>
              <a:spcAft>
                <a:spcPts val="0"/>
              </a:spcAft>
              <a:buNone/>
            </a:pPr>
            <a:r>
              <a:rPr lang="en-IN" dirty="0"/>
              <a:t>Data Analysts: </a:t>
            </a:r>
            <a:r>
              <a:rPr lang="en-IN" dirty="0" err="1"/>
              <a:t>Analyzing</a:t>
            </a:r>
            <a:r>
              <a:rPr lang="en-IN" dirty="0"/>
              <a:t> customer data to improve platform features and personalization.</a:t>
            </a:r>
          </a:p>
          <a:p>
            <a:pPr marL="0" lvl="0" indent="0" algn="l" rtl="0">
              <a:spcBef>
                <a:spcPts val="0"/>
              </a:spcBef>
              <a:spcAft>
                <a:spcPts val="0"/>
              </a:spcAft>
              <a:buNone/>
            </a:pPr>
            <a:r>
              <a:rPr lang="en-IN" dirty="0"/>
              <a:t>What do family members and the business value?</a:t>
            </a:r>
          </a:p>
          <a:p>
            <a:pPr marL="0" lvl="0" indent="0" algn="l" rtl="0">
              <a:spcBef>
                <a:spcPts val="0"/>
              </a:spcBef>
              <a:spcAft>
                <a:spcPts val="0"/>
              </a:spcAft>
              <a:buNone/>
            </a:pPr>
            <a:r>
              <a:rPr lang="en-IN" dirty="0"/>
              <a:t>Family members and the business value: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Innovation: Continuously improving and evolving our platform to meet the changing needs of customers and stay ahead of the competition.</a:t>
            </a:r>
          </a:p>
          <a:p>
            <a:pPr marL="0" lvl="0" indent="0" algn="l" rtl="0">
              <a:spcBef>
                <a:spcPts val="0"/>
              </a:spcBef>
              <a:spcAft>
                <a:spcPts val="0"/>
              </a:spcAft>
              <a:buNone/>
            </a:pPr>
            <a:r>
              <a:rPr lang="en-IN" dirty="0"/>
              <a:t>Integrity: Maintaining transparency in our business practices and prioritizing data security and privacy.</a:t>
            </a:r>
          </a:p>
          <a:p>
            <a:pPr marL="0" lvl="0" indent="0" algn="l" rtl="0">
              <a:spcBef>
                <a:spcPts val="0"/>
              </a:spcBef>
              <a:spcAft>
                <a:spcPts val="0"/>
              </a:spcAft>
              <a:buNone/>
            </a:pPr>
            <a:r>
              <a:rPr lang="en-IN" dirty="0"/>
              <a:t>Customer-centricity: Ensuring customer satisfaction by providing personalized and seamless shopping experiences.</a:t>
            </a:r>
          </a:p>
          <a:p>
            <a:pPr marL="0" lvl="0" indent="0" algn="l" rtl="0">
              <a:spcBef>
                <a:spcPts val="0"/>
              </a:spcBef>
              <a:spcAft>
                <a:spcPts val="0"/>
              </a:spcAft>
              <a:buNone/>
            </a:pPr>
            <a:r>
              <a:rPr lang="en-IN" dirty="0"/>
              <a:t>Collaboration: Fostering a supportive and inclusive work environment for family members and employees, and building strong partnerships with retailers and manufacturers.</a:t>
            </a:r>
          </a:p>
          <a:p>
            <a:pPr marL="0" lvl="0" indent="0" algn="l" rtl="0">
              <a:spcBef>
                <a:spcPts val="0"/>
              </a:spcBef>
              <a:spcAft>
                <a:spcPts val="0"/>
              </a:spcAft>
              <a:buNone/>
            </a:pPr>
            <a:r>
              <a:rPr lang="en-IN" dirty="0"/>
              <a:t>Sustainability: Encouraging responsible consumption and promoting eco-friendly and ethical purchasing options.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2a640a06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2a640a06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br>
              <a:rPr lang="en-IN" b="0" dirty="0">
                <a:effectLst/>
              </a:rPr>
            </a:br>
            <a:br>
              <a:rPr lang="en-IN" b="0" dirty="0">
                <a:effectLst/>
              </a:rPr>
            </a:br>
            <a:r>
              <a:rPr lang="en-IN" sz="1800" b="0" i="0" u="none" strike="noStrike" dirty="0">
                <a:solidFill>
                  <a:srgbClr val="000000"/>
                </a:solidFill>
                <a:effectLst/>
                <a:latin typeface="EB Garamond" pitchFamily="2" charset="0"/>
              </a:rPr>
              <a:t>At Party Pal, we revolutionize the shopping experience by providing an AI-driven platform that intelligently curates and optimizes personalized shopping lists for busy, environmentally-conscious, and budget-savvy individuals. Our commitment is to streamline the shopping process, save our customers time and money, and promote sustainable choices for a healthier planet.</a:t>
            </a:r>
          </a:p>
          <a:p>
            <a:pPr rtl="0">
              <a:spcBef>
                <a:spcPts val="0"/>
              </a:spcBef>
              <a:spcAft>
                <a:spcPts val="0"/>
              </a:spcAft>
            </a:pPr>
            <a:endParaRPr lang="en-IN" sz="1800" b="0" i="0" u="none" strike="noStrike" dirty="0">
              <a:solidFill>
                <a:srgbClr val="000000"/>
              </a:solidFill>
              <a:effectLst/>
              <a:latin typeface="EB Garamond" pitchFamily="2" charset="0"/>
            </a:endParaRPr>
          </a:p>
          <a:p>
            <a:pPr marL="158750" indent="0" rtl="0">
              <a:spcBef>
                <a:spcPts val="0"/>
              </a:spcBef>
              <a:spcAft>
                <a:spcPts val="0"/>
              </a:spcAft>
              <a:buNone/>
            </a:pPr>
            <a:br>
              <a:rPr lang="en-IN" b="0" dirty="0">
                <a:effectLst/>
              </a:rPr>
            </a:br>
            <a:r>
              <a:rPr lang="en-IN" sz="1800" b="0" i="0" u="none" strike="noStrike" dirty="0">
                <a:solidFill>
                  <a:srgbClr val="000000"/>
                </a:solidFill>
                <a:effectLst/>
                <a:latin typeface="EB Garamond" pitchFamily="2" charset="0"/>
              </a:rPr>
              <a:t>What We Do:</a:t>
            </a:r>
            <a:endParaRPr lang="en-IN" b="0" dirty="0">
              <a:effectLst/>
            </a:endParaRPr>
          </a:p>
          <a:p>
            <a:pPr rtl="0">
              <a:spcBef>
                <a:spcPts val="0"/>
              </a:spcBef>
              <a:spcAft>
                <a:spcPts val="0"/>
              </a:spcAft>
            </a:pPr>
            <a:r>
              <a:rPr lang="en-IN" sz="1800" b="0" i="0" u="none" strike="noStrike" dirty="0">
                <a:solidFill>
                  <a:srgbClr val="000000"/>
                </a:solidFill>
                <a:effectLst/>
                <a:latin typeface="EB Garamond" pitchFamily="2" charset="0"/>
              </a:rPr>
              <a:t>We harness the power of artificial intelligence to </a:t>
            </a:r>
            <a:r>
              <a:rPr lang="en-IN" sz="1800" b="0" i="0" u="none" strike="noStrike" dirty="0" err="1">
                <a:solidFill>
                  <a:srgbClr val="000000"/>
                </a:solidFill>
                <a:effectLst/>
                <a:latin typeface="EB Garamond" pitchFamily="2" charset="0"/>
              </a:rPr>
              <a:t>analyze</a:t>
            </a:r>
            <a:r>
              <a:rPr lang="en-IN" sz="1800" b="0" i="0" u="none" strike="noStrike" dirty="0">
                <a:solidFill>
                  <a:srgbClr val="000000"/>
                </a:solidFill>
                <a:effectLst/>
                <a:latin typeface="EB Garamond" pitchFamily="2" charset="0"/>
              </a:rPr>
              <a:t> customer preferences, budgets, and dietary needs, creating customized shopping lists that optimize product selection, purchase frequency, and store recommendations. Our platform offers insights on deals, promotions, and eco-friendly options, ensuring a seamless and efficient shopping experience for our users.</a:t>
            </a:r>
            <a:endParaRPr lang="en-IN" b="0" dirty="0">
              <a:effectLst/>
            </a:endParaRPr>
          </a:p>
          <a:p>
            <a:pPr marL="158750" indent="0" rtl="0">
              <a:spcBef>
                <a:spcPts val="0"/>
              </a:spcBef>
              <a:spcAft>
                <a:spcPts val="0"/>
              </a:spcAft>
              <a:buNone/>
            </a:pPr>
            <a:endParaRPr lang="en-IN" b="0" dirty="0">
              <a:effectLst/>
            </a:endParaRPr>
          </a:p>
          <a:p>
            <a:pPr marL="158750" indent="0" rtl="0">
              <a:spcBef>
                <a:spcPts val="0"/>
              </a:spcBef>
              <a:spcAft>
                <a:spcPts val="0"/>
              </a:spcAft>
              <a:buNone/>
            </a:pPr>
            <a:br>
              <a:rPr lang="en-IN" b="0" dirty="0">
                <a:effectLst/>
              </a:rPr>
            </a:br>
            <a:r>
              <a:rPr lang="en-IN" sz="1800" b="0" i="0" u="none" strike="noStrike" dirty="0">
                <a:solidFill>
                  <a:srgbClr val="000000"/>
                </a:solidFill>
                <a:effectLst/>
                <a:latin typeface="EB Garamond" pitchFamily="2" charset="0"/>
              </a:rPr>
              <a:t>For Whom:</a:t>
            </a:r>
            <a:endParaRPr lang="en-IN" b="0" dirty="0">
              <a:effectLst/>
            </a:endParaRPr>
          </a:p>
          <a:p>
            <a:pPr rtl="0">
              <a:spcBef>
                <a:spcPts val="0"/>
              </a:spcBef>
              <a:spcAft>
                <a:spcPts val="0"/>
              </a:spcAft>
            </a:pPr>
            <a:r>
              <a:rPr lang="en-IN" sz="1800" b="0" i="0" u="none" strike="noStrike" dirty="0">
                <a:solidFill>
                  <a:srgbClr val="000000"/>
                </a:solidFill>
                <a:effectLst/>
                <a:latin typeface="EB Garamond" pitchFamily="2" charset="0"/>
              </a:rPr>
              <a:t>Our services are designed for those who seek to simplify and optimize their shopping experience, including busy professionals, families, students, and individuals aiming to make more sustainable and budget-conscious choices.</a:t>
            </a:r>
          </a:p>
          <a:p>
            <a:pPr rtl="0">
              <a:spcBef>
                <a:spcPts val="0"/>
              </a:spcBef>
              <a:spcAft>
                <a:spcPts val="0"/>
              </a:spcAft>
            </a:pPr>
            <a:endParaRPr lang="en-IN" sz="1800" b="0" i="0" u="none" strike="noStrike" dirty="0">
              <a:solidFill>
                <a:srgbClr val="000000"/>
              </a:solidFill>
              <a:effectLst/>
              <a:latin typeface="EB Garamond" pitchFamily="2" charset="0"/>
            </a:endParaRPr>
          </a:p>
          <a:p>
            <a:pPr marL="158750" indent="0" rtl="0">
              <a:spcBef>
                <a:spcPts val="0"/>
              </a:spcBef>
              <a:spcAft>
                <a:spcPts val="0"/>
              </a:spcAft>
              <a:buNone/>
            </a:pPr>
            <a:br>
              <a:rPr lang="en-IN" b="0" dirty="0">
                <a:effectLst/>
              </a:rPr>
            </a:br>
            <a:r>
              <a:rPr lang="en-IN" sz="1800" b="0" i="0" u="none" strike="noStrike" dirty="0">
                <a:solidFill>
                  <a:srgbClr val="000000"/>
                </a:solidFill>
                <a:effectLst/>
                <a:latin typeface="EB Garamond" pitchFamily="2" charset="0"/>
              </a:rPr>
              <a:t>Our Uniqueness:</a:t>
            </a:r>
            <a:endParaRPr lang="en-IN" b="0" dirty="0">
              <a:effectLst/>
            </a:endParaRPr>
          </a:p>
          <a:p>
            <a:pPr rtl="0">
              <a:spcBef>
                <a:spcPts val="0"/>
              </a:spcBef>
              <a:spcAft>
                <a:spcPts val="0"/>
              </a:spcAft>
            </a:pPr>
            <a:r>
              <a:rPr lang="en-IN" sz="1800" b="0" i="0" u="none" strike="noStrike" dirty="0" err="1">
                <a:solidFill>
                  <a:srgbClr val="000000"/>
                </a:solidFill>
                <a:effectLst/>
                <a:latin typeface="EB Garamond" pitchFamily="2" charset="0"/>
              </a:rPr>
              <a:t>PartyPal</a:t>
            </a:r>
            <a:r>
              <a:rPr lang="en-IN" sz="1800" b="0" i="0" u="none" strike="noStrike" dirty="0">
                <a:solidFill>
                  <a:srgbClr val="000000"/>
                </a:solidFill>
                <a:effectLst/>
                <a:latin typeface="EB Garamond" pitchFamily="2" charset="0"/>
              </a:rPr>
              <a:t> AI stands out through our innovative AI technology, which enables us to deliver highly personalized and adaptive shopping recommendations. Our platform not only focuses on the convenience aspect of shopping but also emphasizes sustainable and cost-effective choices, aligning with our customers' values and promoting a healthier planet for future generations.</a:t>
            </a:r>
            <a:endParaRPr lang="en-IN" b="0" dirty="0">
              <a:effectLst/>
            </a:endParaRPr>
          </a:p>
        </p:txBody>
      </p:sp>
    </p:spTree>
    <p:extLst>
      <p:ext uri="{BB962C8B-B14F-4D97-AF65-F5344CB8AC3E}">
        <p14:creationId xmlns:p14="http://schemas.microsoft.com/office/powerpoint/2010/main" val="1926492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2a640a0661_2_225: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endParaRPr sz="600"/>
          </a:p>
        </p:txBody>
      </p:sp>
      <p:sp>
        <p:nvSpPr>
          <p:cNvPr id="283" name="Google Shape;283;g22a640a0661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Problem:</a:t>
            </a:r>
          </a:p>
          <a:p>
            <a:pPr marL="615950" lvl="1"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any gathering around the corner, the only thing you can think of is all the hassle and pre-planning required to organize it; even the smallest crowd requires you to plan your meals, decorations, party essentials, etc., way before the event to get the supplies. </a:t>
            </a:r>
          </a:p>
          <a:p>
            <a:pPr marL="15875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Solution:</a:t>
            </a:r>
          </a:p>
          <a:p>
            <a:pPr marL="914400" lvl="1" indent="-29845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provide a generative AI-based platform that suggests meals, decorations, and party essentials for events. Customers input the event name and number of attendees and select their preferences. </a:t>
            </a:r>
          </a:p>
          <a:p>
            <a:pPr marL="914400" lvl="1" indent="-29845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add the ingredients to the shopping cart and deliver them to the doorstep. Customers can choose from various participating firms for delivery.</a:t>
            </a:r>
          </a:p>
          <a:p>
            <a:pPr marL="15875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Unique Value Prop.:</a:t>
            </a:r>
          </a:p>
          <a:p>
            <a:pPr marL="615950" lvl="1"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Our unique value proposition is our technology. Generative AI Technology makes the entire experience hassle-free and saves time.</a:t>
            </a:r>
          </a:p>
          <a:p>
            <a:pPr algn="l"/>
            <a:endParaRPr lang="en-IN" sz="1800" b="0" i="0" kern="100" dirty="0">
              <a:solidFill>
                <a:srgbClr val="000000"/>
              </a:solidFill>
              <a:effectLst/>
              <a:latin typeface="Calibri" panose="020F0502020204030204" pitchFamily="34" charset="0"/>
              <a:cs typeface="Times New Roman" panose="02020603050405020304" pitchFamily="18" charset="0"/>
            </a:endParaRPr>
          </a:p>
          <a:p>
            <a:pPr marL="158750" indent="0" algn="l">
              <a:buNone/>
            </a:pPr>
            <a:r>
              <a:rPr lang="en-IN" sz="3200" b="0" i="0" dirty="0">
                <a:solidFill>
                  <a:srgbClr val="D1D5DB"/>
                </a:solidFill>
                <a:effectLst/>
                <a:latin typeface="Söhne"/>
              </a:rPr>
              <a:t>Existing Alternatives:</a:t>
            </a:r>
          </a:p>
          <a:p>
            <a:pPr marL="914400" lvl="1" indent="-298450" algn="l"/>
            <a:r>
              <a:rPr lang="en-IN" sz="3200" b="0" i="0" dirty="0">
                <a:solidFill>
                  <a:srgbClr val="D1D5DB"/>
                </a:solidFill>
                <a:effectLst/>
                <a:latin typeface="Söhne"/>
              </a:rPr>
              <a:t>Shops: Traditional brick-and-mortar stores offer in-person shopping experiences but may not provide our AI-based app’s convenience, personalization, and cost-saving features.</a:t>
            </a:r>
          </a:p>
          <a:p>
            <a:pPr marL="914400" lvl="1" indent="-298450" algn="l"/>
            <a:r>
              <a:rPr lang="en-IN" sz="3200" b="0" i="0" dirty="0">
                <a:solidFill>
                  <a:srgbClr val="D1D5DB"/>
                </a:solidFill>
                <a:effectLst/>
                <a:latin typeface="Söhne"/>
              </a:rPr>
              <a:t>Online Stores: While online stores offer convenience and variety, they often need personalized suggestions, budget management tools, and integration with other platforms our app provides.</a:t>
            </a:r>
          </a:p>
          <a:p>
            <a:pPr marL="914400" lvl="1" indent="-298450" algn="l"/>
            <a:r>
              <a:rPr lang="en-IN" sz="3200" b="0" i="0" dirty="0">
                <a:solidFill>
                  <a:srgbClr val="D1D5DB"/>
                </a:solidFill>
                <a:effectLst/>
                <a:latin typeface="Söhne"/>
              </a:rPr>
              <a:t>Event Planners: Professional event planners can help organize events but may not cater to everyday shopping needs and budget management as our app does.</a:t>
            </a:r>
          </a:p>
          <a:p>
            <a:pPr marL="914400" lvl="1" indent="-298450" algn="l"/>
            <a:r>
              <a:rPr lang="en-IN" sz="3200" b="0" i="0" dirty="0">
                <a:solidFill>
                  <a:srgbClr val="D1D5DB"/>
                </a:solidFill>
                <a:effectLst/>
                <a:latin typeface="Söhne"/>
              </a:rPr>
              <a:t>Food Delivery Platforms: These platforms focus on delivering prepared meals but must address grocery shopping, budget management, or personalization like our AI-based app.</a:t>
            </a:r>
          </a:p>
          <a:p>
            <a:pPr marL="914400" lvl="1" indent="-298450" algn="l"/>
            <a:r>
              <a:rPr lang="en-IN" sz="3200" b="0" i="0" dirty="0">
                <a:solidFill>
                  <a:srgbClr val="D1D5DB"/>
                </a:solidFill>
                <a:effectLst/>
                <a:latin typeface="Söhne"/>
              </a:rPr>
              <a:t>Meal Kit Platforms: Meal kit services offer pre-planned meals and ingredients, but they may not provide the flexibility, cost-saving features, and personalization of our app.</a:t>
            </a:r>
          </a:p>
          <a:p>
            <a:pPr marL="158750" indent="0" algn="l">
              <a:buNone/>
            </a:pPr>
            <a:br>
              <a:rPr lang="en-IN" sz="3200" dirty="0"/>
            </a:br>
            <a:r>
              <a:rPr lang="en-IN" sz="3200" b="0" i="0" dirty="0">
                <a:solidFill>
                  <a:srgbClr val="D1D5DB"/>
                </a:solidFill>
                <a:effectLst/>
                <a:latin typeface="Söhne"/>
              </a:rPr>
              <a:t>Key Metrics:</a:t>
            </a:r>
          </a:p>
          <a:p>
            <a:pPr marL="914400" lvl="1" indent="-298450" algn="l"/>
            <a:r>
              <a:rPr lang="en-IN" sz="3200" b="0" i="0" dirty="0">
                <a:solidFill>
                  <a:srgbClr val="D1D5DB"/>
                </a:solidFill>
                <a:effectLst/>
                <a:latin typeface="Söhne"/>
              </a:rPr>
              <a:t>Revenue: Monitor the overall income generated by our app to assess the business's financial success.</a:t>
            </a:r>
          </a:p>
          <a:p>
            <a:pPr marL="914400" lvl="1" indent="-298450" algn="l"/>
            <a:r>
              <a:rPr lang="en-IN" sz="3200" b="0" i="0" dirty="0">
                <a:solidFill>
                  <a:srgbClr val="D1D5DB"/>
                </a:solidFill>
                <a:effectLst/>
                <a:latin typeface="Söhne"/>
              </a:rPr>
              <a:t>Customer Retention Rate: Track the percentage of users who continue to use our app over time, reflecting user satisfaction and loyalty.</a:t>
            </a:r>
          </a:p>
          <a:p>
            <a:pPr marL="914400" lvl="1" indent="-298450" algn="l"/>
            <a:r>
              <a:rPr lang="en-IN" sz="3200" b="0" i="0" dirty="0">
                <a:solidFill>
                  <a:srgbClr val="D1D5DB"/>
                </a:solidFill>
                <a:effectLst/>
                <a:latin typeface="Söhne"/>
              </a:rPr>
              <a:t>Average Order Value: Measure the average amount users spend per transaction to understand spending patterns and optimize pricing strategies.</a:t>
            </a:r>
          </a:p>
          <a:p>
            <a:pPr marL="914400" lvl="1" indent="-298450" algn="l"/>
            <a:r>
              <a:rPr lang="en-IN" sz="3200" b="0" i="0" dirty="0">
                <a:solidFill>
                  <a:srgbClr val="D1D5DB"/>
                </a:solidFill>
                <a:effectLst/>
                <a:latin typeface="Söhne"/>
              </a:rPr>
              <a:t>Conversion Rate: </a:t>
            </a:r>
            <a:r>
              <a:rPr lang="en-IN" sz="3200" b="0" i="0" dirty="0" err="1">
                <a:solidFill>
                  <a:srgbClr val="D1D5DB"/>
                </a:solidFill>
                <a:effectLst/>
                <a:latin typeface="Söhne"/>
              </a:rPr>
              <a:t>Analyze</a:t>
            </a:r>
            <a:r>
              <a:rPr lang="en-IN" sz="3200" b="0" i="0" dirty="0">
                <a:solidFill>
                  <a:srgbClr val="D1D5DB"/>
                </a:solidFill>
                <a:effectLst/>
                <a:latin typeface="Söhne"/>
              </a:rPr>
              <a:t> the percentage of users who upgrade from the free to the premium version of our app, indicating the perceived value of our premium features.</a:t>
            </a:r>
          </a:p>
          <a:p>
            <a:pPr marL="914400" lvl="1" indent="-298450" algn="l"/>
            <a:r>
              <a:rPr lang="en-IN" sz="3200" b="0" i="0" dirty="0">
                <a:solidFill>
                  <a:srgbClr val="D1D5DB"/>
                </a:solidFill>
                <a:effectLst/>
                <a:latin typeface="Söhne"/>
              </a:rPr>
              <a:t>Time to Delivery: For any delivery-related features, track the average time to deliver products to users, ensuring a timely and efficient service.</a:t>
            </a:r>
          </a:p>
          <a:p>
            <a:pPr marL="914400" lvl="1" indent="-298450" algn="l"/>
            <a:r>
              <a:rPr lang="en-IN" sz="3200" b="0" i="0" dirty="0">
                <a:solidFill>
                  <a:srgbClr val="D1D5DB"/>
                </a:solidFill>
                <a:effectLst/>
                <a:latin typeface="Söhne"/>
              </a:rPr>
              <a:t>Gross Profit: Assess the profitability of our app by calculating the difference between total revenue and the costs associated with providing our services.</a:t>
            </a:r>
          </a:p>
          <a:p>
            <a:pPr marL="15875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gn="l">
              <a:buNone/>
            </a:pPr>
            <a:r>
              <a:rPr lang="en-IN" sz="3200" b="0" i="0" dirty="0">
                <a:solidFill>
                  <a:srgbClr val="D1D5DB"/>
                </a:solidFill>
                <a:effectLst/>
                <a:latin typeface="Söhne"/>
              </a:rPr>
              <a:t>High-Level Concept:</a:t>
            </a:r>
          </a:p>
          <a:p>
            <a:pPr marL="914400" lvl="1" indent="-298450" algn="l"/>
            <a:r>
              <a:rPr lang="en-IN" sz="3200" b="0" i="0" dirty="0">
                <a:solidFill>
                  <a:srgbClr val="D1D5DB"/>
                </a:solidFill>
                <a:effectLst/>
                <a:latin typeface="Söhne"/>
              </a:rPr>
              <a:t>Quick and time-saving way: Our AI-based shopping planning app offers users a fast and efficient method to manage their shopping, saving them valuable time and effort.</a:t>
            </a:r>
          </a:p>
          <a:p>
            <a:pPr marL="914400" lvl="1" indent="-298450" algn="l"/>
            <a:r>
              <a:rPr lang="en-IN" sz="3200" b="0" i="0" dirty="0">
                <a:solidFill>
                  <a:srgbClr val="D1D5DB"/>
                </a:solidFill>
                <a:effectLst/>
                <a:latin typeface="Söhne"/>
              </a:rPr>
              <a:t>Hassle-free way of planning events: By streamlining the shopping process, providing personalized suggestions, and offering budget management tools, our app makes it easier for users to plan and organize events, eliminating stress and complications.</a:t>
            </a:r>
          </a:p>
          <a:p>
            <a:pPr marL="914400" lvl="1" indent="-298450" algn="l"/>
            <a:r>
              <a:rPr lang="en-IN" sz="3200" b="0" i="0" dirty="0">
                <a:solidFill>
                  <a:srgbClr val="D1D5DB"/>
                </a:solidFill>
                <a:effectLst/>
                <a:latin typeface="Söhne"/>
              </a:rPr>
              <a:t>Integrated shopping solution: Our app combines the best features of various alternatives, creating a comprehensive and user-friendly platform that caters to a wide range of shopping needs, preferences, and budgets.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gn="l">
              <a:buNone/>
            </a:pPr>
            <a:r>
              <a:rPr lang="en-IN" sz="3200" b="0" i="0" dirty="0">
                <a:solidFill>
                  <a:srgbClr val="D1D5DB"/>
                </a:solidFill>
                <a:effectLst/>
                <a:latin typeface="Söhne"/>
              </a:rPr>
              <a:t>Unfair Advantage:</a:t>
            </a:r>
          </a:p>
          <a:p>
            <a:pPr marL="914400" lvl="1" indent="-298450" algn="l"/>
            <a:r>
              <a:rPr lang="en-IN" sz="3200" b="0" i="0" dirty="0">
                <a:solidFill>
                  <a:srgbClr val="D1D5DB"/>
                </a:solidFill>
                <a:effectLst/>
                <a:latin typeface="Söhne"/>
              </a:rPr>
              <a:t>Our advanced AI technology sets us apart from competitors, offering personalized and optimized shopping experiences that adapt to individual preferences.</a:t>
            </a:r>
          </a:p>
          <a:p>
            <a:pPr marL="914400" lvl="1" indent="-298450" algn="l"/>
            <a:r>
              <a:rPr lang="en-IN" sz="3200" b="0" i="0" dirty="0">
                <a:solidFill>
                  <a:srgbClr val="D1D5DB"/>
                </a:solidFill>
                <a:effectLst/>
                <a:latin typeface="Söhne"/>
              </a:rPr>
              <a:t>Seamless integration with various platforms and devices ensures compatibility with users' digital lifestyles and enhances user experience.</a:t>
            </a:r>
          </a:p>
          <a:p>
            <a:pPr marL="914400" lvl="1" indent="-298450" algn="l"/>
            <a:r>
              <a:rPr lang="en-IN" sz="3200" b="0" i="0" dirty="0">
                <a:solidFill>
                  <a:srgbClr val="D1D5DB"/>
                </a:solidFill>
                <a:effectLst/>
                <a:latin typeface="Söhne"/>
              </a:rPr>
              <a:t>Our comprehensive feature set caters to multiple customer segments, increasing our app's appeal to a broad audience.</a:t>
            </a:r>
          </a:p>
          <a:p>
            <a:pPr marL="914400" lvl="1" indent="-298450" algn="l"/>
            <a:r>
              <a:rPr lang="en-IN" sz="3200" b="0" i="0" dirty="0">
                <a:solidFill>
                  <a:srgbClr val="D1D5DB"/>
                </a:solidFill>
                <a:effectLst/>
                <a:latin typeface="Söhne"/>
              </a:rPr>
              <a:t>Strong partnerships with retailers and manufacturers enable us to provide exclusive deals and leverage data-driven insights for continuous improvement.</a:t>
            </a:r>
          </a:p>
          <a:p>
            <a:pPr marL="673100" indent="-514350" algn="l">
              <a:buFont typeface="+mj-lt"/>
              <a:buAutoNum type="arabicPeriod"/>
            </a:pPr>
            <a:endParaRPr lang="en-IN" sz="3200" b="0" i="0" dirty="0">
              <a:solidFill>
                <a:srgbClr val="D1D5DB"/>
              </a:solidFill>
              <a:effectLst/>
              <a:latin typeface="Söhne"/>
            </a:endParaRPr>
          </a:p>
          <a:p>
            <a:pPr marL="158750" indent="0" algn="l">
              <a:buNone/>
            </a:pPr>
            <a:r>
              <a:rPr lang="en-IN" sz="4800" b="0" i="0" dirty="0">
                <a:solidFill>
                  <a:srgbClr val="D1D5DB"/>
                </a:solidFill>
                <a:effectLst/>
                <a:latin typeface="Söhne"/>
              </a:rPr>
              <a:t>Channels:</a:t>
            </a:r>
          </a:p>
          <a:p>
            <a:pPr marL="914400" lvl="1" indent="-298450" algn="l"/>
            <a:r>
              <a:rPr lang="en-IN" sz="4800" b="0" i="0" dirty="0">
                <a:solidFill>
                  <a:srgbClr val="D1D5DB"/>
                </a:solidFill>
                <a:effectLst/>
                <a:latin typeface="Söhne"/>
              </a:rPr>
              <a:t>We will distribute our app through popular app stores, such as iOS and Android, reaching users globally.</a:t>
            </a:r>
          </a:p>
          <a:p>
            <a:pPr marL="914400" lvl="1" indent="-298450" algn="l"/>
            <a:r>
              <a:rPr lang="en-IN" sz="4800" b="0" i="0" dirty="0">
                <a:solidFill>
                  <a:srgbClr val="D1D5DB"/>
                </a:solidFill>
                <a:effectLst/>
                <a:latin typeface="Söhne"/>
              </a:rPr>
              <a:t>Social media and influencer marketing will help us generate buzz and increase app downloads.</a:t>
            </a:r>
          </a:p>
          <a:p>
            <a:pPr marL="914400" lvl="1" indent="-298450" algn="l"/>
            <a:r>
              <a:rPr lang="en-IN" sz="4800" b="0" i="0" dirty="0">
                <a:solidFill>
                  <a:srgbClr val="D1D5DB"/>
                </a:solidFill>
                <a:effectLst/>
                <a:latin typeface="Söhne"/>
              </a:rPr>
              <a:t>Content marketing, including blogs, videos, and webinars, will showcase our app's features and benefits, attracting potential users.</a:t>
            </a:r>
          </a:p>
          <a:p>
            <a:pPr marL="914400" lvl="1" indent="-298450" algn="l"/>
            <a:r>
              <a:rPr lang="en-IN" sz="4800" b="0" i="0" dirty="0">
                <a:solidFill>
                  <a:srgbClr val="D1D5DB"/>
                </a:solidFill>
                <a:effectLst/>
                <a:latin typeface="Söhne"/>
              </a:rPr>
              <a:t>Partnerships with retailers and manufacturers will enhance our offerings and expand our user base.</a:t>
            </a:r>
          </a:p>
          <a:p>
            <a:pPr marL="914400" lvl="1" indent="-298450" algn="l"/>
            <a:r>
              <a:rPr lang="en-IN" sz="4800" b="0" i="0" dirty="0">
                <a:solidFill>
                  <a:srgbClr val="D1D5DB"/>
                </a:solidFill>
                <a:effectLst/>
                <a:latin typeface="Söhne"/>
              </a:rPr>
              <a:t>PR and media coverage will help build our brand reputation and credibility.</a:t>
            </a:r>
          </a:p>
          <a:p>
            <a:pPr marL="457200" indent="-298450" algn="l"/>
            <a:endParaRPr lang="en-IN" sz="4800" b="0" i="0" dirty="0">
              <a:solidFill>
                <a:srgbClr val="D1D5DB"/>
              </a:solidFill>
              <a:effectLst/>
              <a:latin typeface="Söhne"/>
            </a:endParaRPr>
          </a:p>
          <a:p>
            <a:pPr marL="158750" indent="0" algn="l">
              <a:buNone/>
            </a:pPr>
            <a:r>
              <a:rPr lang="en-IN" sz="4800" b="0" i="0" dirty="0">
                <a:solidFill>
                  <a:srgbClr val="D1D5DB"/>
                </a:solidFill>
                <a:effectLst/>
                <a:latin typeface="Söhne"/>
              </a:rPr>
              <a:t>Customer Segments:</a:t>
            </a:r>
          </a:p>
          <a:p>
            <a:pPr marL="914400" lvl="1" indent="-298450" algn="l"/>
            <a:r>
              <a:rPr lang="en-IN" sz="4800" b="0" i="0" dirty="0">
                <a:solidFill>
                  <a:srgbClr val="D1D5DB"/>
                </a:solidFill>
                <a:effectLst/>
                <a:latin typeface="Söhne"/>
              </a:rPr>
              <a:t>Our primary customer segments include busy professionals, budget-conscious shoppers, tech-savvy millennials, and Gen Z.</a:t>
            </a:r>
          </a:p>
          <a:p>
            <a:pPr marL="914400" lvl="1" indent="-298450" algn="l"/>
            <a:r>
              <a:rPr lang="en-IN" sz="4800" b="0" i="0" dirty="0">
                <a:solidFill>
                  <a:srgbClr val="D1D5DB"/>
                </a:solidFill>
                <a:effectLst/>
                <a:latin typeface="Söhne"/>
              </a:rPr>
              <a:t>By understanding each segment’s unique needs and preferences, we tailor our app to provide a customized shopping experience, enhancing user satisfaction and loyalty.</a:t>
            </a:r>
          </a:p>
          <a:p>
            <a:pPr marL="457200" indent="-298450" algn="l"/>
            <a:endParaRPr lang="en-IN" sz="3200" dirty="0"/>
          </a:p>
          <a:p>
            <a:pPr marL="158750" indent="0" algn="l">
              <a:buNone/>
            </a:pPr>
            <a:r>
              <a:rPr lang="en-IN" sz="4800" b="0" i="0" dirty="0">
                <a:solidFill>
                  <a:srgbClr val="D1D5DB"/>
                </a:solidFill>
                <a:effectLst/>
                <a:latin typeface="Söhne"/>
              </a:rPr>
              <a:t>Early Adopters:</a:t>
            </a:r>
          </a:p>
          <a:p>
            <a:pPr marL="914400" lvl="1" indent="-298450" algn="l"/>
            <a:r>
              <a:rPr lang="en-IN" sz="4800" b="0" i="0" dirty="0">
                <a:solidFill>
                  <a:srgbClr val="D1D5DB"/>
                </a:solidFill>
                <a:effectLst/>
                <a:latin typeface="Söhne"/>
              </a:rPr>
              <a:t>Early adopters may include tech enthusiasts, budget-conscious individuals seeking innovative shopping solutions, and busy professionals looking to save time and energy.</a:t>
            </a:r>
          </a:p>
          <a:p>
            <a:pPr marL="914400" lvl="1" indent="-298450" algn="l"/>
            <a:r>
              <a:rPr lang="en-IN" sz="4800" b="0" i="0" dirty="0">
                <a:solidFill>
                  <a:srgbClr val="D1D5DB"/>
                </a:solidFill>
                <a:effectLst/>
                <a:latin typeface="Söhne"/>
              </a:rPr>
              <a:t>Engaging these early adopters can help us refine our app, identify areas for improvement, and generate positive word-of-mouth marketing.</a:t>
            </a:r>
          </a:p>
          <a:p>
            <a:pPr marL="158750" indent="0" algn="l">
              <a:buNone/>
            </a:pPr>
            <a:endParaRPr lang="en-IN" sz="3200" dirty="0"/>
          </a:p>
          <a:p>
            <a:pPr marL="158750" indent="0" algn="l">
              <a:buNone/>
            </a:pPr>
            <a:r>
              <a:rPr lang="en-IN" sz="4800" b="0" i="0" dirty="0">
                <a:solidFill>
                  <a:srgbClr val="D1D5DB"/>
                </a:solidFill>
                <a:effectLst/>
                <a:latin typeface="Söhne"/>
              </a:rPr>
              <a:t>Cost Structure:</a:t>
            </a:r>
          </a:p>
          <a:p>
            <a:pPr marL="914400" lvl="1" indent="-298450" algn="l"/>
            <a:r>
              <a:rPr lang="en-IN" sz="4800" b="0" i="0" dirty="0">
                <a:solidFill>
                  <a:srgbClr val="D1D5DB"/>
                </a:solidFill>
                <a:effectLst/>
                <a:latin typeface="Söhne"/>
              </a:rPr>
              <a:t>High costs include app development and maintenance, ensuring a reliable and up-to-date user experience.</a:t>
            </a:r>
          </a:p>
          <a:p>
            <a:pPr marL="914400" lvl="1" indent="-298450" algn="l"/>
            <a:r>
              <a:rPr lang="en-IN" sz="4800" b="0" i="0" dirty="0">
                <a:solidFill>
                  <a:srgbClr val="D1D5DB"/>
                </a:solidFill>
                <a:effectLst/>
                <a:latin typeface="Söhne"/>
              </a:rPr>
              <a:t>Marketing and advertising expenses will be required to promote our app and attract new users.</a:t>
            </a:r>
          </a:p>
          <a:p>
            <a:pPr marL="914400" lvl="1" indent="-298450" algn="l"/>
            <a:r>
              <a:rPr lang="en-IN" sz="4800" b="0" i="0" dirty="0">
                <a:solidFill>
                  <a:srgbClr val="D1D5DB"/>
                </a:solidFill>
                <a:effectLst/>
                <a:latin typeface="Söhne"/>
              </a:rPr>
              <a:t>Managing partnerships and affiliate programs will incur costs but contribute to our revenue streams.</a:t>
            </a:r>
          </a:p>
          <a:p>
            <a:pPr marL="914400" lvl="1" indent="-298450" algn="l"/>
            <a:r>
              <a:rPr lang="en-IN" sz="4800" b="0" i="0" dirty="0">
                <a:solidFill>
                  <a:srgbClr val="D1D5DB"/>
                </a:solidFill>
                <a:effectLst/>
                <a:latin typeface="Söhne"/>
              </a:rPr>
              <a:t>Data storage and processing infrastructure will be necessary to support our app's AI capabilities and user data.</a:t>
            </a:r>
          </a:p>
          <a:p>
            <a:pPr marL="914400" lvl="1" indent="-298450" algn="l"/>
            <a:r>
              <a:rPr lang="en-IN" sz="4800" b="0" i="0" dirty="0">
                <a:solidFill>
                  <a:srgbClr val="D1D5DB"/>
                </a:solidFill>
                <a:effectLst/>
                <a:latin typeface="Söhne"/>
              </a:rPr>
              <a:t>Customer support and personnel costs are essential for maintaining user satisfaction and addressing concerns.</a:t>
            </a:r>
          </a:p>
          <a:p>
            <a:pPr marL="457200" indent="-298450" algn="l"/>
            <a:endParaRPr lang="en-IN" sz="4800" b="0" i="0" dirty="0">
              <a:solidFill>
                <a:srgbClr val="D1D5DB"/>
              </a:solidFill>
              <a:effectLst/>
              <a:latin typeface="Söhne"/>
            </a:endParaRPr>
          </a:p>
          <a:p>
            <a:pPr marL="158750" indent="0" algn="l">
              <a:buNone/>
            </a:pPr>
            <a:r>
              <a:rPr lang="en-IN" sz="7200" b="0" i="0" dirty="0">
                <a:solidFill>
                  <a:srgbClr val="D1D5DB"/>
                </a:solidFill>
                <a:effectLst/>
                <a:latin typeface="Söhne"/>
              </a:rPr>
              <a:t>Revenue Streams:</a:t>
            </a:r>
          </a:p>
          <a:p>
            <a:pPr marL="914400" lvl="1" indent="-298450" algn="l"/>
            <a:r>
              <a:rPr lang="en-IN" sz="7200" b="0" i="0" dirty="0">
                <a:solidFill>
                  <a:srgbClr val="D1D5DB"/>
                </a:solidFill>
                <a:effectLst/>
                <a:latin typeface="Söhne"/>
              </a:rPr>
              <a:t>Our freemium model with premium features will drive subscription revenue, allowing users to access exclusive benefits.</a:t>
            </a:r>
          </a:p>
          <a:p>
            <a:pPr marL="914400" lvl="1" indent="-298450" algn="l"/>
            <a:r>
              <a:rPr lang="en-IN" sz="7200" b="0" i="0" dirty="0">
                <a:solidFill>
                  <a:srgbClr val="D1D5DB"/>
                </a:solidFill>
                <a:effectLst/>
                <a:latin typeface="Söhne"/>
              </a:rPr>
              <a:t>Advertising partnerships with retailers and manufacturers will generate additional income by promoting relevant deals and products within our app.</a:t>
            </a:r>
          </a:p>
          <a:p>
            <a:pPr marL="914400" lvl="1" indent="-298450" algn="l"/>
            <a:r>
              <a:rPr lang="en-IN" sz="7200" b="0" i="0" dirty="0">
                <a:solidFill>
                  <a:srgbClr val="D1D5DB"/>
                </a:solidFill>
                <a:effectLst/>
                <a:latin typeface="Söhne"/>
              </a:rPr>
              <a:t>Affiliate marketing and referral programs will provide revenue when users purchase through our app or refer new users.</a:t>
            </a:r>
          </a:p>
          <a:p>
            <a:pPr marL="914400" lvl="1" indent="-298450" algn="l"/>
            <a:r>
              <a:rPr lang="en-IN" sz="7200" b="0" i="0" dirty="0">
                <a:solidFill>
                  <a:srgbClr val="D1D5DB"/>
                </a:solidFill>
                <a:effectLst/>
                <a:latin typeface="Söhne"/>
              </a:rPr>
              <a:t>Data monetization through partnerships and market insights will offer an additional revenue stream, capitalizing on the valuable information generated by our AI technology and user </a:t>
            </a:r>
            <a:r>
              <a:rPr lang="en-IN" sz="7200" b="0" i="0" dirty="0" err="1">
                <a:solidFill>
                  <a:srgbClr val="D1D5DB"/>
                </a:solidFill>
                <a:effectLst/>
                <a:latin typeface="Söhne"/>
              </a:rPr>
              <a:t>behavior</a:t>
            </a:r>
            <a:r>
              <a:rPr lang="en-IN" sz="7200" b="0" i="0" dirty="0">
                <a:solidFill>
                  <a:srgbClr val="D1D5DB"/>
                </a:solidFill>
                <a:effectLst/>
                <a:latin typeface="Söhne"/>
              </a:rPr>
              <a:t>.</a:t>
            </a:r>
          </a:p>
          <a:p>
            <a:pPr marL="158750" indent="0" algn="l">
              <a:buNone/>
            </a:pPr>
            <a:endParaRPr lang="en-IN" sz="4800" b="0" i="0" dirty="0">
              <a:solidFill>
                <a:srgbClr val="D1D5DB"/>
              </a:solidFill>
              <a:effectLst/>
              <a:latin typeface="Söhne"/>
            </a:endParaRPr>
          </a:p>
          <a:p>
            <a:pPr marL="158750" indent="0" algn="l">
              <a:buNone/>
            </a:pPr>
            <a:br>
              <a:rPr lang="en-IN" sz="3200" dirty="0"/>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l">
              <a:buNone/>
            </a:pPr>
            <a:br>
              <a:rPr lang="en-IN" dirty="0"/>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09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a640a0661_2_395: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endParaRPr sz="600"/>
          </a:p>
        </p:txBody>
      </p:sp>
      <p:sp>
        <p:nvSpPr>
          <p:cNvPr id="480" name="Google Shape;480;g22a640a0661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2a640a0661_2_409: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endParaRPr sz="600"/>
          </a:p>
        </p:txBody>
      </p:sp>
      <p:sp>
        <p:nvSpPr>
          <p:cNvPr id="495" name="Google Shape;495;g22a640a0661_2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a640a0661_2_236: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r>
              <a:rPr lang="en" sz="900">
                <a:solidFill>
                  <a:srgbClr val="1F2C8F"/>
                </a:solidFill>
                <a:latin typeface="EB Garamond"/>
                <a:ea typeface="EB Garamond"/>
                <a:cs typeface="EB Garamond"/>
                <a:sym typeface="EB Garamond"/>
              </a:rPr>
              <a:t>Problem Identification:</a:t>
            </a:r>
            <a:endParaRPr sz="900">
              <a:solidFill>
                <a:srgbClr val="1F2C8F"/>
              </a:solidFill>
              <a:latin typeface="EB Garamond"/>
              <a:ea typeface="EB Garamond"/>
              <a:cs typeface="EB Garamond"/>
              <a:sym typeface="EB Garamond"/>
            </a:endParaRPr>
          </a:p>
          <a:p>
            <a:pPr marL="0" lvl="0" indent="0" algn="l" rtl="0">
              <a:lnSpc>
                <a:spcPct val="100000"/>
              </a:lnSpc>
              <a:spcBef>
                <a:spcPts val="0"/>
              </a:spcBef>
              <a:spcAft>
                <a:spcPts val="0"/>
              </a:spcAft>
              <a:buSzPts val="500"/>
              <a:buNone/>
            </a:pPr>
            <a:r>
              <a:rPr lang="en" sz="900">
                <a:solidFill>
                  <a:srgbClr val="1F2C8F"/>
                </a:solidFill>
                <a:latin typeface="EB Garamond"/>
                <a:ea typeface="EB Garamond"/>
                <a:cs typeface="EB Garamond"/>
                <a:sym typeface="EB Garamond"/>
              </a:rPr>
              <a:t>With any gathering around the corner the only thing you can think of is all the hassle and pre-planning required to organize it, even the smallest gathering requires you to plan your meals, decorations, party essentials etc. way before the event in order to get the supplies. </a:t>
            </a:r>
            <a:endParaRPr sz="9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r>
              <a:rPr lang="en" sz="900">
                <a:solidFill>
                  <a:srgbClr val="1F2C8F"/>
                </a:solidFill>
                <a:latin typeface="EB Garamond"/>
                <a:ea typeface="EB Garamond"/>
                <a:cs typeface="EB Garamond"/>
                <a:sym typeface="EB Garamond"/>
              </a:rPr>
              <a:t>We at Walmart are here to make your life easy with our new feature of “</a:t>
            </a:r>
            <a:r>
              <a:rPr lang="en" sz="900" b="1">
                <a:solidFill>
                  <a:srgbClr val="1F2C8F"/>
                </a:solidFill>
                <a:latin typeface="EB Garamond"/>
                <a:ea typeface="EB Garamond"/>
                <a:cs typeface="EB Garamond"/>
                <a:sym typeface="EB Garamond"/>
              </a:rPr>
              <a:t>Walmart Prep”</a:t>
            </a:r>
            <a:endParaRPr sz="9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r>
              <a:rPr lang="en" sz="900">
                <a:solidFill>
                  <a:srgbClr val="1F2C8F"/>
                </a:solidFill>
                <a:latin typeface="EB Garamond"/>
                <a:ea typeface="EB Garamond"/>
                <a:cs typeface="EB Garamond"/>
                <a:sym typeface="EB Garamond"/>
              </a:rPr>
              <a:t>Events usually leads to lot of stress with grocery shopping, decorations etc. these often results in being tired during the main event, taking sometime off from work, going to a number of stores to find all the ingredients, not getting all supplies in one place. etc</a:t>
            </a:r>
            <a:endParaRPr sz="900">
              <a:solidFill>
                <a:srgbClr val="1F2C8F"/>
              </a:solidFill>
              <a:latin typeface="EB Garamond"/>
              <a:ea typeface="EB Garamond"/>
              <a:cs typeface="EB Garamond"/>
              <a:sym typeface="EB Garamond"/>
            </a:endParaRPr>
          </a:p>
        </p:txBody>
      </p:sp>
      <p:sp>
        <p:nvSpPr>
          <p:cNvPr id="295" name="Google Shape;295;g22a640a0661_2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640a0661_2_246: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r>
              <a:rPr lang="en" sz="700" b="1">
                <a:solidFill>
                  <a:srgbClr val="1F2C8F"/>
                </a:solidFill>
                <a:latin typeface="EB Garamond"/>
                <a:ea typeface="EB Garamond"/>
                <a:cs typeface="EB Garamond"/>
                <a:sym typeface="EB Garamond"/>
              </a:rPr>
              <a:t>Walmart Prep:</a:t>
            </a:r>
            <a:endParaRPr sz="700" b="1">
              <a:solidFill>
                <a:srgbClr val="1F2C8F"/>
              </a:solidFill>
              <a:latin typeface="EB Garamond"/>
              <a:ea typeface="EB Garamond"/>
              <a:cs typeface="EB Garamond"/>
              <a:sym typeface="EB Garamond"/>
            </a:endParaRPr>
          </a:p>
          <a:p>
            <a:pPr marL="0" lvl="0" indent="0" algn="l" rtl="0">
              <a:lnSpc>
                <a:spcPct val="100000"/>
              </a:lnSpc>
              <a:spcBef>
                <a:spcPts val="0"/>
              </a:spcBef>
              <a:spcAft>
                <a:spcPts val="0"/>
              </a:spcAft>
              <a:buSzPts val="500"/>
              <a:buNone/>
            </a:pPr>
            <a:endParaRPr sz="700" b="1">
              <a:solidFill>
                <a:srgbClr val="1F2C8F"/>
              </a:solidFill>
              <a:latin typeface="EB Garamond"/>
              <a:ea typeface="EB Garamond"/>
              <a:cs typeface="EB Garamond"/>
              <a:sym typeface="EB Garamond"/>
            </a:endParaRPr>
          </a:p>
          <a:p>
            <a:pPr marL="0" lvl="0" indent="0" algn="l" rtl="0">
              <a:lnSpc>
                <a:spcPct val="100000"/>
              </a:lnSpc>
              <a:spcBef>
                <a:spcPts val="0"/>
              </a:spcBef>
              <a:spcAft>
                <a:spcPts val="0"/>
              </a:spcAft>
              <a:buClr>
                <a:srgbClr val="1F2C8F"/>
              </a:buClr>
              <a:buSzPts val="900"/>
              <a:buFont typeface="Arial"/>
              <a:buNone/>
            </a:pPr>
            <a:r>
              <a:rPr lang="en" sz="700" b="1">
                <a:solidFill>
                  <a:srgbClr val="1F2C8F"/>
                </a:solidFill>
                <a:latin typeface="EB Garamond"/>
                <a:ea typeface="EB Garamond"/>
                <a:cs typeface="EB Garamond"/>
                <a:sym typeface="EB Garamond"/>
              </a:rPr>
              <a:t>What we do?</a:t>
            </a:r>
            <a:endParaRPr sz="700" b="1">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rgbClr val="1F2C8F"/>
              </a:buClr>
              <a:buSzPts val="900"/>
              <a:buFont typeface="Arial"/>
              <a:buNone/>
            </a:pPr>
            <a:r>
              <a:rPr lang="en" sz="700">
                <a:solidFill>
                  <a:srgbClr val="1F2C8F"/>
                </a:solidFill>
                <a:latin typeface="EB Garamond"/>
                <a:ea typeface="EB Garamond"/>
                <a:cs typeface="EB Garamond"/>
                <a:sym typeface="EB Garamond"/>
              </a:rPr>
              <a:t>Customer need to give the event name, our Generative AI Technology will come-up with the meal suggestions, decorative options, any party essentials and other suggestions that suits the occasion. Customer just needs to select or indicate their interests and give an input on the no. of people attending the event.</a:t>
            </a:r>
            <a:endParaRPr sz="5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r>
              <a:rPr lang="en" sz="700">
                <a:solidFill>
                  <a:srgbClr val="1F2C8F"/>
                </a:solidFill>
                <a:latin typeface="EB Garamond"/>
                <a:ea typeface="EB Garamond"/>
                <a:cs typeface="EB Garamond"/>
                <a:sym typeface="EB Garamond"/>
              </a:rPr>
              <a:t>We would then add all the ingredients of the meal with proper quantity according to the no. of attendees along with other customer selected items to your shopping cart and deliver it on your doorsteps.</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r>
              <a:rPr lang="en" sz="700">
                <a:solidFill>
                  <a:srgbClr val="1F2C8F"/>
                </a:solidFill>
                <a:latin typeface="EB Garamond"/>
                <a:ea typeface="EB Garamond"/>
                <a:cs typeface="EB Garamond"/>
                <a:sym typeface="EB Garamond"/>
              </a:rPr>
              <a:t>eg: Christmas Dinner/ Thanksgiving : Suggestions like turkey with stuffing, mashed potatoes, gravy, cranberry sauce, and vegetables etc choose from these add the no of people attending and we will all the ingredients of all the dishes with appropriate quantity, thus be away from hassle and spend some time on things that matter thus creating memories for life.</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r>
              <a:rPr lang="en" sz="700">
                <a:solidFill>
                  <a:srgbClr val="1F2C8F"/>
                </a:solidFill>
                <a:latin typeface="EB Garamond"/>
                <a:ea typeface="EB Garamond"/>
                <a:cs typeface="EB Garamond"/>
                <a:sym typeface="EB Garamond"/>
              </a:rPr>
              <a:t>One-stop-shop for party essentials: Walmart Prep can be a one-stop-shop for customers to purchase all their party essentials, such as food, drinks, decorations, and party supplies, in one convenient place. This will save customers time and reduce the hassle of going to multiple stores to find everything they need.</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chemeClr val="dk1"/>
              </a:buClr>
              <a:buSzPts val="500"/>
              <a:buFont typeface="Arial"/>
              <a:buNone/>
            </a:pPr>
            <a:r>
              <a:rPr lang="en" sz="700">
                <a:solidFill>
                  <a:srgbClr val="1F2C8F"/>
                </a:solidFill>
                <a:latin typeface="EB Garamond"/>
                <a:ea typeface="EB Garamond"/>
                <a:cs typeface="EB Garamond"/>
                <a:sym typeface="EB Garamond"/>
              </a:rPr>
              <a:t>Customized party packages: Walmart Prep can offer customized party packages based on the customer's needs and preferences. For example, customers can choose from pre-made packages for different types of gatherings, such as birthday parties, graduation parties, or family reunions. They can also customize their own package by selecting the specific items they need.</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chemeClr val="dk1"/>
              </a:buClr>
              <a:buSzPts val="500"/>
              <a:buFont typeface="Arial"/>
              <a:buNone/>
            </a:pPr>
            <a:r>
              <a:rPr lang="en" sz="700">
                <a:solidFill>
                  <a:srgbClr val="1F2C8F"/>
                </a:solidFill>
                <a:latin typeface="EB Garamond"/>
                <a:ea typeface="EB Garamond"/>
                <a:cs typeface="EB Garamond"/>
                <a:sym typeface="EB Garamond"/>
              </a:rPr>
              <a:t>Online ordering and delivery: Walmart Prep can allow customers to order their party supplies online and have them delivered to their doorstep. This will eliminate the need for customers to physically go to the store and carry heavy items back home.</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chemeClr val="dk1"/>
              </a:buClr>
              <a:buSzPts val="500"/>
              <a:buFont typeface="Arial"/>
              <a:buNone/>
            </a:pPr>
            <a:r>
              <a:rPr lang="en" sz="700">
                <a:solidFill>
                  <a:srgbClr val="1F2C8F"/>
                </a:solidFill>
                <a:latin typeface="EB Garamond"/>
                <a:ea typeface="EB Garamond"/>
                <a:cs typeface="EB Garamond"/>
                <a:sym typeface="EB Garamond"/>
              </a:rPr>
              <a:t>Personalized party planning assistance: Walmart Prep can offer personalized party planning assistance to customers. Customers can consult with a party planning expert to help them plan their event, choose the right supplies, and stay within their budget.</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chemeClr val="dk1"/>
              </a:buClr>
              <a:buSzPts val="500"/>
              <a:buFont typeface="Arial"/>
              <a:buNone/>
            </a:pPr>
            <a:r>
              <a:rPr lang="en" sz="700">
                <a:solidFill>
                  <a:srgbClr val="1F2C8F"/>
                </a:solidFill>
                <a:latin typeface="EB Garamond"/>
                <a:ea typeface="EB Garamond"/>
                <a:cs typeface="EB Garamond"/>
                <a:sym typeface="EB Garamond"/>
              </a:rPr>
              <a:t>Same-day pickup: Walmart Prep can offer same-day pickup for customers who prefer to pick up their party supplies in-store. Customers can order online and have their items ready for pickup at their nearest Walmart location within a few hours.</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chemeClr val="dk1"/>
              </a:buClr>
              <a:buSzPts val="500"/>
              <a:buFont typeface="Arial"/>
              <a:buNone/>
            </a:pPr>
            <a:r>
              <a:rPr lang="en" sz="700">
                <a:solidFill>
                  <a:srgbClr val="1F2C8F"/>
                </a:solidFill>
                <a:latin typeface="EB Garamond"/>
                <a:ea typeface="EB Garamond"/>
                <a:cs typeface="EB Garamond"/>
                <a:sym typeface="EB Garamond"/>
              </a:rPr>
              <a:t>Competitive pricing: Walmart Prep can offer competitive pricing on party supplies to attract customers and encourage them to choose Walmart as their go-to destination for party planning.</a:t>
            </a: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SzPts val="500"/>
              <a:buNone/>
            </a:pPr>
            <a:endParaRPr sz="700">
              <a:solidFill>
                <a:srgbClr val="1F2C8F"/>
              </a:solidFill>
              <a:latin typeface="EB Garamond"/>
              <a:ea typeface="EB Garamond"/>
              <a:cs typeface="EB Garamond"/>
              <a:sym typeface="EB Garamond"/>
            </a:endParaRPr>
          </a:p>
          <a:p>
            <a:pPr marL="0" lvl="0" indent="0" algn="l" rtl="0">
              <a:lnSpc>
                <a:spcPct val="100000"/>
              </a:lnSpc>
              <a:spcBef>
                <a:spcPts val="200"/>
              </a:spcBef>
              <a:spcAft>
                <a:spcPts val="0"/>
              </a:spcAft>
              <a:buClr>
                <a:srgbClr val="1F2C8F"/>
              </a:buClr>
              <a:buSzPts val="900"/>
              <a:buFont typeface="Arial"/>
              <a:buNone/>
            </a:pPr>
            <a:endParaRPr sz="700">
              <a:solidFill>
                <a:srgbClr val="1F2C8F"/>
              </a:solidFill>
              <a:latin typeface="EB Garamond"/>
              <a:ea typeface="EB Garamond"/>
              <a:cs typeface="EB Garamond"/>
              <a:sym typeface="EB Garamond"/>
            </a:endParaRPr>
          </a:p>
        </p:txBody>
      </p:sp>
      <p:sp>
        <p:nvSpPr>
          <p:cNvPr id="306" name="Google Shape;306;g22a640a0661_2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a640a0661_2_255: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0" lvl="0" indent="0" algn="l" rtl="0">
              <a:lnSpc>
                <a:spcPct val="100000"/>
              </a:lnSpc>
              <a:spcBef>
                <a:spcPts val="0"/>
              </a:spcBef>
              <a:spcAft>
                <a:spcPts val="0"/>
              </a:spcAft>
              <a:buSzPts val="500"/>
              <a:buNone/>
            </a:pPr>
            <a:r>
              <a:rPr lang="en" sz="600"/>
              <a:t>About us:</a:t>
            </a:r>
            <a:endParaRPr sz="600"/>
          </a:p>
          <a:p>
            <a:pPr marL="0" lvl="0" indent="0" algn="l" rtl="0">
              <a:lnSpc>
                <a:spcPct val="100000"/>
              </a:lnSpc>
              <a:spcBef>
                <a:spcPts val="0"/>
              </a:spcBef>
              <a:spcAft>
                <a:spcPts val="0"/>
              </a:spcAft>
              <a:buSzPts val="500"/>
              <a:buNone/>
            </a:pPr>
            <a:r>
              <a:rPr lang="en" sz="600"/>
              <a:t>we have about 5317+ store locations all across US,our stores consist of 10+ department to cater all your needs,we have easy delivery options with walmart subscription,and order as per your requirement at your convenience with our newest technology of AI we provide suggestions for any event preparations.</a:t>
            </a:r>
            <a:endParaRPr sz="600"/>
          </a:p>
        </p:txBody>
      </p:sp>
      <p:sp>
        <p:nvSpPr>
          <p:cNvPr id="316" name="Google Shape;316;g22a640a0661_2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a640a0661_2_278: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340" name="Google Shape;340;g22a640a0661_2_27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a640a0661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a640a0661_2_284: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215900" lvl="0" indent="-146050" algn="l" rtl="0">
              <a:lnSpc>
                <a:spcPct val="100000"/>
              </a:lnSpc>
              <a:spcBef>
                <a:spcPts val="0"/>
              </a:spcBef>
              <a:spcAft>
                <a:spcPts val="0"/>
              </a:spcAft>
              <a:buSzPts val="500"/>
              <a:buChar char="●"/>
            </a:pPr>
            <a:r>
              <a:rPr lang="en" sz="600" b="0" i="0">
                <a:solidFill>
                  <a:srgbClr val="374151"/>
                </a:solidFill>
                <a:latin typeface="Arial"/>
                <a:ea typeface="Arial"/>
                <a:cs typeface="Arial"/>
                <a:sym typeface="Arial"/>
              </a:rPr>
              <a:t>According to the National Retail Federation, there were approximately 3.8 million retail establishments in the US. This includes a wide range of businesses, such as department stores, grocery stores, specialty stores, and e-commerce retailers, Walmart has more than 265 million customers globally who shop at its stores and online, Target has reported having around 30 million unique visitors per week to its stores and website. Amazon has reported having over 300 million active customer accounts worldwide. The potential customer base for local grocery apps in the USA will vary depending on factors such as the size of the app's service area, the population density of that area, and the competition in the market. </a:t>
            </a:r>
            <a:endParaRPr sz="600"/>
          </a:p>
          <a:p>
            <a:pPr marL="215900" lvl="0" indent="-146050" algn="l" rtl="0">
              <a:lnSpc>
                <a:spcPct val="100000"/>
              </a:lnSpc>
              <a:spcBef>
                <a:spcPts val="0"/>
              </a:spcBef>
              <a:spcAft>
                <a:spcPts val="0"/>
              </a:spcAft>
              <a:buSzPts val="500"/>
              <a:buChar char="●"/>
            </a:pPr>
            <a:r>
              <a:rPr lang="en" sz="600" b="0" i="0">
                <a:solidFill>
                  <a:srgbClr val="374151"/>
                </a:solidFill>
                <a:latin typeface="Arial"/>
                <a:ea typeface="Arial"/>
                <a:cs typeface="Arial"/>
                <a:sym typeface="Arial"/>
              </a:rPr>
              <a:t>The SAM would depend on the platform's target market and geographic area. If the platform focuses on serving customers in major metropolitan areas in the US, the SAM may be in the range of 10-20 million potential customers.</a:t>
            </a:r>
            <a:endParaRPr sz="600"/>
          </a:p>
          <a:p>
            <a:pPr marL="215900" lvl="0" indent="-146050" algn="l" rtl="0">
              <a:lnSpc>
                <a:spcPct val="100000"/>
              </a:lnSpc>
              <a:spcBef>
                <a:spcPts val="0"/>
              </a:spcBef>
              <a:spcAft>
                <a:spcPts val="0"/>
              </a:spcAft>
              <a:buSzPts val="500"/>
              <a:buChar char="●"/>
            </a:pPr>
            <a:r>
              <a:rPr lang="en" sz="600" b="0" i="0">
                <a:solidFill>
                  <a:srgbClr val="374151"/>
                </a:solidFill>
                <a:latin typeface="Arial"/>
                <a:ea typeface="Arial"/>
                <a:cs typeface="Arial"/>
                <a:sym typeface="Arial"/>
              </a:rPr>
              <a:t>he SOM would depend on the platform's ability to effectively target and attract customers. Assuming the platform is able to effectively market itself and provide a high-quality service, it could potentially capture a significant share of the SAM, If the platform captures 10% of the SAM, it could have a SOM of 1-2 million potential customers.</a:t>
            </a:r>
            <a:endParaRPr sz="6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2a640a0661_2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2a640a0661_2_291: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215900" lvl="0" indent="-146050" algn="l" rtl="0">
              <a:lnSpc>
                <a:spcPct val="100000"/>
              </a:lnSpc>
              <a:spcBef>
                <a:spcPts val="0"/>
              </a:spcBef>
              <a:spcAft>
                <a:spcPts val="0"/>
              </a:spcAft>
              <a:buSzPts val="500"/>
              <a:buChar char="●"/>
            </a:pPr>
            <a:r>
              <a:rPr lang="en" sz="600">
                <a:latin typeface="Arial"/>
                <a:ea typeface="Arial"/>
                <a:cs typeface="Arial"/>
                <a:sym typeface="Arial"/>
              </a:rPr>
              <a:t>Customer: The target customers for Partypal are those who are looking for a hassle-free and convenient way to plan and organize their events. They are individuals who are pressed for time, want to avoid the stress of event planning, and would like to rely on a platform to take care of their needs. Partypal caters to customers who want to host events that require catering, decorations, and other party essentials.</a:t>
            </a:r>
            <a:endParaRPr sz="600"/>
          </a:p>
          <a:p>
            <a:pPr marL="215900" lvl="0" indent="-146050" algn="l" rtl="0">
              <a:lnSpc>
                <a:spcPct val="100000"/>
              </a:lnSpc>
              <a:spcBef>
                <a:spcPts val="0"/>
              </a:spcBef>
              <a:spcAft>
                <a:spcPts val="0"/>
              </a:spcAft>
              <a:buSzPts val="500"/>
              <a:buChar char="●"/>
            </a:pPr>
            <a:r>
              <a:rPr lang="en" sz="600">
                <a:latin typeface="Arial"/>
                <a:ea typeface="Arial"/>
                <a:cs typeface="Arial"/>
                <a:sym typeface="Arial"/>
              </a:rPr>
              <a:t>Company: Partypal is a platform that provides end-to-end event planning services. Its unique selling point is its Generative AI technology, which provides meal suggestions, decorative options, and other party essentials, based on the customer's input on the number of attendees and their interests. Partypal partners with various participating firms to deliver the required items to the customer's doorstep.</a:t>
            </a:r>
            <a:endParaRPr sz="600"/>
          </a:p>
          <a:p>
            <a:pPr marL="215900" lvl="0" indent="-146050" algn="l" rtl="0">
              <a:lnSpc>
                <a:spcPct val="100000"/>
              </a:lnSpc>
              <a:spcBef>
                <a:spcPts val="0"/>
              </a:spcBef>
              <a:spcAft>
                <a:spcPts val="0"/>
              </a:spcAft>
              <a:buSzPts val="500"/>
              <a:buChar char="●"/>
            </a:pPr>
            <a:r>
              <a:rPr lang="en" sz="600">
                <a:latin typeface="Arial"/>
                <a:ea typeface="Arial"/>
                <a:cs typeface="Arial"/>
                <a:sym typeface="Arial"/>
              </a:rPr>
              <a:t>Collaborators: Partypal collaborates with participating firms that provide catering, decorations, and other party essentials. The participating firms benefit from this partnership by gaining access to a wider customer base and increased business opportunities. The platform also collaborates with delivery partners who deliver the items to the customer's doorstep.</a:t>
            </a:r>
            <a:endParaRPr sz="600"/>
          </a:p>
          <a:p>
            <a:pPr marL="215900" lvl="0" indent="-146050" algn="l" rtl="0">
              <a:lnSpc>
                <a:spcPct val="100000"/>
              </a:lnSpc>
              <a:spcBef>
                <a:spcPts val="0"/>
              </a:spcBef>
              <a:spcAft>
                <a:spcPts val="0"/>
              </a:spcAft>
              <a:buSzPts val="500"/>
              <a:buChar char="●"/>
            </a:pPr>
            <a:r>
              <a:rPr lang="en" sz="600">
                <a:latin typeface="Arial"/>
                <a:ea typeface="Arial"/>
                <a:cs typeface="Arial"/>
                <a:sym typeface="Arial"/>
              </a:rPr>
              <a:t>Competitors: The competition for Partypal comes from other event planning platforms that offer similar services, such as Eventbrite and Evite. However, Partypal's unique selling point of Generative AI technology sets it apart from its competitors. Partypal's collaboration with participating firms is also an advantage over its competitors, as it provides a wider variety of options for the customer.</a:t>
            </a:r>
            <a:endParaRPr sz="600"/>
          </a:p>
          <a:p>
            <a:pPr marL="215900" lvl="0" indent="-146050" algn="l" rtl="0">
              <a:lnSpc>
                <a:spcPct val="100000"/>
              </a:lnSpc>
              <a:spcBef>
                <a:spcPts val="0"/>
              </a:spcBef>
              <a:spcAft>
                <a:spcPts val="0"/>
              </a:spcAft>
              <a:buSzPts val="500"/>
              <a:buChar char="●"/>
            </a:pPr>
            <a:r>
              <a:rPr lang="en" sz="600">
                <a:latin typeface="Arial"/>
                <a:ea typeface="Arial"/>
                <a:cs typeface="Arial"/>
                <a:sym typeface="Arial"/>
              </a:rPr>
              <a:t>Context: The context for Partypal is the growing trend of online event planning and the increasing demand for convenience and hassle-free services. The COVID-19 pandemic has also accelerated the trend towards online event planning, as people are avoiding physical gatherings and opting for virtual events. Partypal caters to this growing trend by providing end-to-end event planning services that are convenient and hassle-free.</a:t>
            </a:r>
            <a:endParaRPr sz="6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a640a0661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22a640a0661_2_302:notes"/>
          <p:cNvSpPr txBox="1">
            <a:spLocks noGrp="1"/>
          </p:cNvSpPr>
          <p:nvPr>
            <p:ph type="body" idx="1"/>
          </p:nvPr>
        </p:nvSpPr>
        <p:spPr>
          <a:xfrm>
            <a:off x="685800" y="4343400"/>
            <a:ext cx="5486400" cy="4114800"/>
          </a:xfrm>
          <a:prstGeom prst="rect">
            <a:avLst/>
          </a:prstGeom>
          <a:noFill/>
          <a:ln>
            <a:noFill/>
          </a:ln>
        </p:spPr>
        <p:txBody>
          <a:bodyPr spcFirstLastPara="1" wrap="square" lIns="41900" tIns="41900" rIns="41900" bIns="41900" anchor="t" anchorCtr="0">
            <a:noAutofit/>
          </a:bodyPr>
          <a:lstStyle/>
          <a:p>
            <a:pPr marL="215900" lvl="0" indent="-146050" algn="l" rtl="0">
              <a:lnSpc>
                <a:spcPct val="100000"/>
              </a:lnSpc>
              <a:spcBef>
                <a:spcPts val="0"/>
              </a:spcBef>
              <a:spcAft>
                <a:spcPts val="0"/>
              </a:spcAft>
              <a:buSzPts val="500"/>
              <a:buChar char="●"/>
            </a:pPr>
            <a:r>
              <a:rPr lang="en" sz="600"/>
              <a:t>Threat of New Entrants: The threat of new entrants for Partypal is relatively low due to the high initial investment required to develop the Generative AI technology and the complex logistics of partnering with participating firms for catering, decorations, and other party essentials. Moreover, building a loyal customer base takes time and effort, which is another barrier to entry.</a:t>
            </a:r>
            <a:endParaRPr sz="600"/>
          </a:p>
          <a:p>
            <a:pPr marL="215900" lvl="0" indent="-146050" algn="l" rtl="0">
              <a:lnSpc>
                <a:spcPct val="100000"/>
              </a:lnSpc>
              <a:spcBef>
                <a:spcPts val="0"/>
              </a:spcBef>
              <a:spcAft>
                <a:spcPts val="0"/>
              </a:spcAft>
              <a:buSzPts val="500"/>
              <a:buChar char="●"/>
            </a:pPr>
            <a:r>
              <a:rPr lang="en" sz="600"/>
              <a:t>Bargaining Power of Suppliers: Partypal relies on participating firms for its supplies, including catering, decorations, and party essentials. These firms have significant bargaining power, as they can easily switch to other platforms if they are not satisfied with the partnership terms. Therefore, it is essential for Partypal to maintain a good relationship with its suppliers and ensure that their needs are being met.</a:t>
            </a:r>
            <a:endParaRPr sz="600"/>
          </a:p>
          <a:p>
            <a:pPr marL="215900" lvl="0" indent="-146050" algn="l" rtl="0">
              <a:lnSpc>
                <a:spcPct val="100000"/>
              </a:lnSpc>
              <a:spcBef>
                <a:spcPts val="0"/>
              </a:spcBef>
              <a:spcAft>
                <a:spcPts val="0"/>
              </a:spcAft>
              <a:buSzPts val="500"/>
              <a:buChar char="●"/>
            </a:pPr>
            <a:r>
              <a:rPr lang="en" sz="600"/>
              <a:t>Bargaining Power of Customers: The bargaining power of customers is moderate. Customers have the option to choose from different participating firms and can switch to other platforms if they are not satisfied with the services provided by Partypal. However, the unique Generative AI technology and convenience offered by Partypal may help retain customers.</a:t>
            </a:r>
            <a:endParaRPr sz="600"/>
          </a:p>
          <a:p>
            <a:pPr marL="215900" lvl="0" indent="-146050" algn="l" rtl="0">
              <a:lnSpc>
                <a:spcPct val="100000"/>
              </a:lnSpc>
              <a:spcBef>
                <a:spcPts val="0"/>
              </a:spcBef>
              <a:spcAft>
                <a:spcPts val="0"/>
              </a:spcAft>
              <a:buSzPts val="500"/>
              <a:buChar char="●"/>
            </a:pPr>
            <a:r>
              <a:rPr lang="en" sz="600"/>
              <a:t>Threat of Substitutes: The threat of substitutes for Partypal is moderate. Customers can choose to plan events on their own, which may be time-consuming and stressful. They can also use other event planning platforms or hire professional event planners. However, the convenience and ease of using Partypal's Generative AI technology may outweigh the benefits of doing it on their own or using other platforms.</a:t>
            </a:r>
            <a:endParaRPr sz="600"/>
          </a:p>
          <a:p>
            <a:pPr marL="215900" lvl="0" indent="-146050" algn="l" rtl="0">
              <a:lnSpc>
                <a:spcPct val="100000"/>
              </a:lnSpc>
              <a:spcBef>
                <a:spcPts val="0"/>
              </a:spcBef>
              <a:spcAft>
                <a:spcPts val="0"/>
              </a:spcAft>
              <a:buSzPts val="500"/>
              <a:buChar char="●"/>
            </a:pPr>
            <a:r>
              <a:rPr lang="en" sz="600"/>
              <a:t>Competitive Rivalry: Partypal faces competition from other event planning platforms such as Eventbrite and Evite. However, its unique Generative AI technology and collaboration with participating firms provide a competitive advantage. The market for online event planning is growing, and there is room for multiple players to coexist. However, Partypal must continue to innovate and improve its services to stay ahead of its competitors.</a:t>
            </a:r>
            <a:endParaRPr sz="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5"/>
        <p:cNvGrpSpPr/>
        <p:nvPr/>
      </p:nvGrpSpPr>
      <p:grpSpPr>
        <a:xfrm>
          <a:off x="0" y="0"/>
          <a:ext cx="0" cy="0"/>
          <a:chOff x="0" y="0"/>
          <a:chExt cx="0" cy="0"/>
        </a:xfrm>
      </p:grpSpPr>
      <p:sp>
        <p:nvSpPr>
          <p:cNvPr id="56" name="Google Shape;56;p14" descr="preencoded.png"/>
          <p:cNvSpPr/>
          <p:nvPr/>
        </p:nvSpPr>
        <p:spPr>
          <a:xfrm>
            <a:off x="0" y="0"/>
            <a:ext cx="3971925" cy="5157788"/>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57" name="Google Shape;57;p14"/>
          <p:cNvSpPr/>
          <p:nvPr/>
        </p:nvSpPr>
        <p:spPr>
          <a:xfrm>
            <a:off x="1200151" y="864921"/>
            <a:ext cx="6893719" cy="4278579"/>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58" name="Google Shape;58;p14"/>
          <p:cNvSpPr/>
          <p:nvPr/>
        </p:nvSpPr>
        <p:spPr>
          <a:xfrm>
            <a:off x="2096691" y="0"/>
            <a:ext cx="5102356" cy="4047356"/>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43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59" name="Google Shape;59;p14"/>
          <p:cNvSpPr txBox="1">
            <a:spLocks noGrp="1"/>
          </p:cNvSpPr>
          <p:nvPr>
            <p:ph type="ctrTitle"/>
          </p:nvPr>
        </p:nvSpPr>
        <p:spPr>
          <a:xfrm>
            <a:off x="2552319" y="1488186"/>
            <a:ext cx="4039362" cy="918972"/>
          </a:xfrm>
          <a:prstGeom prst="rect">
            <a:avLst/>
          </a:prstGeom>
          <a:noFill/>
          <a:ln>
            <a:noFill/>
          </a:ln>
        </p:spPr>
        <p:txBody>
          <a:bodyPr spcFirstLastPara="1" wrap="square" lIns="68575" tIns="0" rIns="68575" bIns="34275" anchor="t" anchorCtr="0">
            <a:noAutofit/>
          </a:bodyPr>
          <a:lstStyle>
            <a:lvl1pPr lvl="0" algn="ctr">
              <a:lnSpc>
                <a:spcPct val="110795"/>
              </a:lnSpc>
              <a:spcBef>
                <a:spcPts val="0"/>
              </a:spcBef>
              <a:spcAft>
                <a:spcPts val="0"/>
              </a:spcAft>
              <a:buClr>
                <a:schemeClr val="accent6"/>
              </a:buClr>
              <a:buSzPts val="3300"/>
              <a:buFont typeface="Arial Black"/>
              <a:buNone/>
              <a:defRPr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3262122" y="2612898"/>
            <a:ext cx="2619756" cy="659181"/>
          </a:xfrm>
          <a:prstGeom prst="rect">
            <a:avLst/>
          </a:prstGeom>
          <a:noFill/>
          <a:ln>
            <a:noFill/>
          </a:ln>
        </p:spPr>
        <p:txBody>
          <a:bodyPr spcFirstLastPara="1" wrap="square" lIns="0" tIns="0" rIns="0" bIns="0" anchor="t" anchorCtr="0">
            <a:noAutofit/>
          </a:bodyPr>
          <a:lstStyle>
            <a:lvl1pPr lvl="0" algn="ctr">
              <a:lnSpc>
                <a:spcPct val="100000"/>
              </a:lnSpc>
              <a:spcBef>
                <a:spcPts val="3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149"/>
        <p:cNvGrpSpPr/>
        <p:nvPr/>
      </p:nvGrpSpPr>
      <p:grpSpPr>
        <a:xfrm>
          <a:off x="0" y="0"/>
          <a:ext cx="0" cy="0"/>
          <a:chOff x="0" y="0"/>
          <a:chExt cx="0" cy="0"/>
        </a:xfrm>
      </p:grpSpPr>
      <p:sp>
        <p:nvSpPr>
          <p:cNvPr id="150" name="Google Shape;150;p23"/>
          <p:cNvSpPr/>
          <p:nvPr/>
        </p:nvSpPr>
        <p:spPr>
          <a:xfrm>
            <a:off x="0" y="0"/>
            <a:ext cx="6711554" cy="51435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51" name="Google Shape;151;p23" descr="preencoded.png"/>
          <p:cNvSpPr/>
          <p:nvPr/>
        </p:nvSpPr>
        <p:spPr>
          <a:xfrm>
            <a:off x="5653969" y="9856"/>
            <a:ext cx="3490031" cy="5123788"/>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152" name="Google Shape;152;p23" descr="preencoded.png"/>
          <p:cNvPicPr preferRelativeResize="0"/>
          <p:nvPr/>
        </p:nvPicPr>
        <p:blipFill rotWithShape="1">
          <a:blip r:embed="rId2">
            <a:alphaModFix/>
          </a:blip>
          <a:srcRect/>
          <a:stretch/>
        </p:blipFill>
        <p:spPr>
          <a:xfrm>
            <a:off x="6552926" y="-18781"/>
            <a:ext cx="2574143" cy="2574143"/>
          </a:xfrm>
          <a:prstGeom prst="rect">
            <a:avLst/>
          </a:prstGeom>
          <a:noFill/>
          <a:ln>
            <a:noFill/>
          </a:ln>
        </p:spPr>
      </p:pic>
      <p:sp>
        <p:nvSpPr>
          <p:cNvPr id="153" name="Google Shape;153;p23"/>
          <p:cNvSpPr txBox="1">
            <a:spLocks noGrp="1"/>
          </p:cNvSpPr>
          <p:nvPr>
            <p:ph type="ctrTitle"/>
          </p:nvPr>
        </p:nvSpPr>
        <p:spPr>
          <a:xfrm>
            <a:off x="1145286" y="1481328"/>
            <a:ext cx="3127248" cy="500634"/>
          </a:xfrm>
          <a:prstGeom prst="rect">
            <a:avLst/>
          </a:prstGeom>
          <a:noFill/>
          <a:ln>
            <a:noFill/>
          </a:ln>
        </p:spPr>
        <p:txBody>
          <a:bodyPr spcFirstLastPara="1" wrap="square" lIns="68575" tIns="0" rIns="68575" bIns="34275" anchor="ctr" anchorCtr="0">
            <a:noAutofit/>
          </a:bodyPr>
          <a:lstStyle>
            <a:lvl1pPr lvl="0" algn="l">
              <a:lnSpc>
                <a:spcPct val="110795"/>
              </a:lnSpc>
              <a:spcBef>
                <a:spcPts val="0"/>
              </a:spcBef>
              <a:spcAft>
                <a:spcPts val="0"/>
              </a:spcAft>
              <a:buClr>
                <a:schemeClr val="accent6"/>
              </a:buClr>
              <a:buSzPts val="3300"/>
              <a:buFont typeface="Arial Black"/>
              <a:buNone/>
              <a:defRPr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4" name="Google Shape;154;p23"/>
          <p:cNvSpPr txBox="1">
            <a:spLocks noGrp="1"/>
          </p:cNvSpPr>
          <p:nvPr>
            <p:ph type="subTitle" idx="1"/>
          </p:nvPr>
        </p:nvSpPr>
        <p:spPr>
          <a:xfrm>
            <a:off x="1159002" y="2135124"/>
            <a:ext cx="3127248" cy="1632204"/>
          </a:xfrm>
          <a:prstGeom prst="rect">
            <a:avLst/>
          </a:prstGeom>
          <a:noFill/>
          <a:ln>
            <a:noFill/>
          </a:ln>
        </p:spPr>
        <p:txBody>
          <a:bodyPr spcFirstLastPara="1" wrap="square" lIns="68575" tIns="0" rIns="68575" bIns="0" anchor="t" anchorCtr="0">
            <a:noAutofit/>
          </a:bodyPr>
          <a:lstStyle>
            <a:lvl1pPr lvl="0" algn="l">
              <a:lnSpc>
                <a:spcPct val="100000"/>
              </a:lnSpc>
              <a:spcBef>
                <a:spcPts val="4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1"/>
        <p:cNvGrpSpPr/>
        <p:nvPr/>
      </p:nvGrpSpPr>
      <p:grpSpPr>
        <a:xfrm>
          <a:off x="0" y="0"/>
          <a:ext cx="0" cy="0"/>
          <a:chOff x="0" y="0"/>
          <a:chExt cx="0" cy="0"/>
        </a:xfrm>
      </p:grpSpPr>
      <p:sp>
        <p:nvSpPr>
          <p:cNvPr id="162" name="Google Shape;162;p25"/>
          <p:cNvSpPr/>
          <p:nvPr/>
        </p:nvSpPr>
        <p:spPr>
          <a:xfrm>
            <a:off x="0" y="0"/>
            <a:ext cx="2128838" cy="214346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63" name="Google Shape;163;p25"/>
          <p:cNvSpPr/>
          <p:nvPr/>
        </p:nvSpPr>
        <p:spPr>
          <a:xfrm>
            <a:off x="1" y="-1"/>
            <a:ext cx="1477970" cy="1492700"/>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64" name="Google Shape;164;p25"/>
          <p:cNvSpPr/>
          <p:nvPr/>
        </p:nvSpPr>
        <p:spPr>
          <a:xfrm>
            <a:off x="1" y="1"/>
            <a:ext cx="752587" cy="759761"/>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65" name="Google Shape;165;p25"/>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accent6"/>
              </a:buClr>
              <a:buSzPts val="3300"/>
              <a:buFont typeface="Arial Black"/>
              <a:buNone/>
              <a:defRPr>
                <a:solidFill>
                  <a:schemeClr val="accent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5"/>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67" name="Google Shape;167;p25" descr="preencoded.png"/>
          <p:cNvSpPr/>
          <p:nvPr/>
        </p:nvSpPr>
        <p:spPr>
          <a:xfrm>
            <a:off x="1093749" y="442600"/>
            <a:ext cx="581266" cy="581266"/>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68" name="Google Shape;168;p25"/>
          <p:cNvSpPr txBox="1">
            <a:spLocks noGrp="1"/>
          </p:cNvSpPr>
          <p:nvPr>
            <p:ph type="body" idx="1"/>
          </p:nvPr>
        </p:nvSpPr>
        <p:spPr>
          <a:xfrm>
            <a:off x="514004"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9" name="Google Shape;169;p25"/>
          <p:cNvSpPr txBox="1">
            <a:spLocks noGrp="1"/>
          </p:cNvSpPr>
          <p:nvPr>
            <p:ph type="body" idx="2"/>
          </p:nvPr>
        </p:nvSpPr>
        <p:spPr>
          <a:xfrm>
            <a:off x="2175683" y="2263140"/>
            <a:ext cx="1495044" cy="418338"/>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0" name="Google Shape;170;p25"/>
          <p:cNvSpPr txBox="1">
            <a:spLocks noGrp="1"/>
          </p:cNvSpPr>
          <p:nvPr>
            <p:ph type="body" idx="3"/>
          </p:nvPr>
        </p:nvSpPr>
        <p:spPr>
          <a:xfrm>
            <a:off x="3837363"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1" name="Google Shape;171;p25"/>
          <p:cNvSpPr txBox="1">
            <a:spLocks noGrp="1"/>
          </p:cNvSpPr>
          <p:nvPr>
            <p:ph type="body" idx="4"/>
          </p:nvPr>
        </p:nvSpPr>
        <p:spPr>
          <a:xfrm>
            <a:off x="5499043" y="2263140"/>
            <a:ext cx="1495044" cy="418338"/>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2" name="Google Shape;172;p25"/>
          <p:cNvSpPr txBox="1">
            <a:spLocks noGrp="1"/>
          </p:cNvSpPr>
          <p:nvPr>
            <p:ph type="body" idx="5"/>
          </p:nvPr>
        </p:nvSpPr>
        <p:spPr>
          <a:xfrm>
            <a:off x="7160722"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3" name="Google Shape;173;p25"/>
          <p:cNvSpPr txBox="1">
            <a:spLocks noGrp="1"/>
          </p:cNvSpPr>
          <p:nvPr>
            <p:ph type="body" idx="6"/>
          </p:nvPr>
        </p:nvSpPr>
        <p:spPr>
          <a:xfrm>
            <a:off x="514004"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4" name="Google Shape;174;p25"/>
          <p:cNvSpPr txBox="1">
            <a:spLocks noGrp="1"/>
          </p:cNvSpPr>
          <p:nvPr>
            <p:ph type="body" idx="7"/>
          </p:nvPr>
        </p:nvSpPr>
        <p:spPr>
          <a:xfrm>
            <a:off x="217568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25"/>
          <p:cNvSpPr txBox="1">
            <a:spLocks noGrp="1"/>
          </p:cNvSpPr>
          <p:nvPr>
            <p:ph type="body" idx="8"/>
          </p:nvPr>
        </p:nvSpPr>
        <p:spPr>
          <a:xfrm>
            <a:off x="383736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25"/>
          <p:cNvSpPr txBox="1">
            <a:spLocks noGrp="1"/>
          </p:cNvSpPr>
          <p:nvPr>
            <p:ph type="body" idx="9"/>
          </p:nvPr>
        </p:nvSpPr>
        <p:spPr>
          <a:xfrm>
            <a:off x="549904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25"/>
          <p:cNvSpPr txBox="1">
            <a:spLocks noGrp="1"/>
          </p:cNvSpPr>
          <p:nvPr>
            <p:ph type="body" idx="13"/>
          </p:nvPr>
        </p:nvSpPr>
        <p:spPr>
          <a:xfrm>
            <a:off x="7160722"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8" name="Google Shape;178;p25"/>
          <p:cNvCxnSpPr/>
          <p:nvPr/>
        </p:nvCxnSpPr>
        <p:spPr>
          <a:xfrm>
            <a:off x="554549" y="3140761"/>
            <a:ext cx="810927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79"/>
        <p:cNvGrpSpPr/>
        <p:nvPr/>
      </p:nvGrpSpPr>
      <p:grpSpPr>
        <a:xfrm>
          <a:off x="0" y="0"/>
          <a:ext cx="0" cy="0"/>
          <a:chOff x="0" y="0"/>
          <a:chExt cx="0" cy="0"/>
        </a:xfrm>
      </p:grpSpPr>
      <p:sp>
        <p:nvSpPr>
          <p:cNvPr id="180" name="Google Shape;180;p26"/>
          <p:cNvSpPr/>
          <p:nvPr/>
        </p:nvSpPr>
        <p:spPr>
          <a:xfrm>
            <a:off x="-18048" y="2543175"/>
            <a:ext cx="9162047" cy="260032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lt1"/>
              </a:solidFill>
              <a:latin typeface="EB Garamond"/>
              <a:ea typeface="EB Garamond"/>
              <a:cs typeface="EB Garamond"/>
              <a:sym typeface="EB Garamond"/>
            </a:endParaRPr>
          </a:p>
        </p:txBody>
      </p:sp>
      <p:sp>
        <p:nvSpPr>
          <p:cNvPr id="181" name="Google Shape;181;p26"/>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26"/>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2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84" name="Google Shape;184;p26"/>
          <p:cNvSpPr>
            <a:spLocks noGrp="1"/>
          </p:cNvSpPr>
          <p:nvPr>
            <p:ph type="pic" idx="2"/>
          </p:nvPr>
        </p:nvSpPr>
        <p:spPr>
          <a:xfrm>
            <a:off x="569179" y="1794017"/>
            <a:ext cx="1947672" cy="1947672"/>
          </a:xfrm>
          <a:prstGeom prst="rect">
            <a:avLst/>
          </a:prstGeom>
          <a:solidFill>
            <a:srgbClr val="E3E5BC"/>
          </a:solidFill>
          <a:ln>
            <a:noFill/>
          </a:ln>
        </p:spPr>
      </p:sp>
      <p:sp>
        <p:nvSpPr>
          <p:cNvPr id="185" name="Google Shape;185;p26"/>
          <p:cNvSpPr txBox="1">
            <a:spLocks noGrp="1"/>
          </p:cNvSpPr>
          <p:nvPr>
            <p:ph type="body" idx="1"/>
          </p:nvPr>
        </p:nvSpPr>
        <p:spPr>
          <a:xfrm>
            <a:off x="569179" y="3742136"/>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6" name="Google Shape;186;p26"/>
          <p:cNvSpPr txBox="1">
            <a:spLocks noGrp="1"/>
          </p:cNvSpPr>
          <p:nvPr>
            <p:ph type="body" idx="3"/>
          </p:nvPr>
        </p:nvSpPr>
        <p:spPr>
          <a:xfrm>
            <a:off x="687664" y="4199816"/>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7" name="Google Shape;187;p26"/>
          <p:cNvSpPr>
            <a:spLocks noGrp="1"/>
          </p:cNvSpPr>
          <p:nvPr>
            <p:ph type="pic" idx="4"/>
          </p:nvPr>
        </p:nvSpPr>
        <p:spPr>
          <a:xfrm>
            <a:off x="2638021" y="1794464"/>
            <a:ext cx="1947672" cy="1947672"/>
          </a:xfrm>
          <a:prstGeom prst="rect">
            <a:avLst/>
          </a:prstGeom>
          <a:solidFill>
            <a:srgbClr val="E3E5BC"/>
          </a:solidFill>
          <a:ln>
            <a:noFill/>
          </a:ln>
        </p:spPr>
      </p:sp>
      <p:sp>
        <p:nvSpPr>
          <p:cNvPr id="188" name="Google Shape;188;p26"/>
          <p:cNvSpPr txBox="1">
            <a:spLocks noGrp="1"/>
          </p:cNvSpPr>
          <p:nvPr>
            <p:ph type="body" idx="5"/>
          </p:nvPr>
        </p:nvSpPr>
        <p:spPr>
          <a:xfrm>
            <a:off x="2637560" y="3742583"/>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26"/>
          <p:cNvSpPr txBox="1">
            <a:spLocks noGrp="1"/>
          </p:cNvSpPr>
          <p:nvPr>
            <p:ph type="body" idx="6"/>
          </p:nvPr>
        </p:nvSpPr>
        <p:spPr>
          <a:xfrm>
            <a:off x="2755555" y="4200263"/>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26"/>
          <p:cNvSpPr>
            <a:spLocks noGrp="1"/>
          </p:cNvSpPr>
          <p:nvPr>
            <p:ph type="pic" idx="7"/>
          </p:nvPr>
        </p:nvSpPr>
        <p:spPr>
          <a:xfrm>
            <a:off x="4706863" y="1794911"/>
            <a:ext cx="1947672" cy="1947672"/>
          </a:xfrm>
          <a:prstGeom prst="rect">
            <a:avLst/>
          </a:prstGeom>
          <a:solidFill>
            <a:srgbClr val="E3E5BC"/>
          </a:solidFill>
          <a:ln>
            <a:noFill/>
          </a:ln>
        </p:spPr>
      </p:sp>
      <p:sp>
        <p:nvSpPr>
          <p:cNvPr id="191" name="Google Shape;191;p26"/>
          <p:cNvSpPr txBox="1">
            <a:spLocks noGrp="1"/>
          </p:cNvSpPr>
          <p:nvPr>
            <p:ph type="body" idx="8"/>
          </p:nvPr>
        </p:nvSpPr>
        <p:spPr>
          <a:xfrm>
            <a:off x="4705942" y="3743030"/>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p26"/>
          <p:cNvSpPr txBox="1">
            <a:spLocks noGrp="1"/>
          </p:cNvSpPr>
          <p:nvPr>
            <p:ph type="body" idx="9"/>
          </p:nvPr>
        </p:nvSpPr>
        <p:spPr>
          <a:xfrm>
            <a:off x="4824397" y="4200710"/>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26"/>
          <p:cNvSpPr>
            <a:spLocks noGrp="1"/>
          </p:cNvSpPr>
          <p:nvPr>
            <p:ph type="pic" idx="13"/>
          </p:nvPr>
        </p:nvSpPr>
        <p:spPr>
          <a:xfrm>
            <a:off x="6775704" y="1794911"/>
            <a:ext cx="1947672" cy="1947672"/>
          </a:xfrm>
          <a:prstGeom prst="rect">
            <a:avLst/>
          </a:prstGeom>
          <a:solidFill>
            <a:srgbClr val="E3E5BC"/>
          </a:solidFill>
          <a:ln>
            <a:noFill/>
          </a:ln>
        </p:spPr>
      </p:sp>
      <p:sp>
        <p:nvSpPr>
          <p:cNvPr id="194" name="Google Shape;194;p26"/>
          <p:cNvSpPr txBox="1">
            <a:spLocks noGrp="1"/>
          </p:cNvSpPr>
          <p:nvPr>
            <p:ph type="body" idx="14"/>
          </p:nvPr>
        </p:nvSpPr>
        <p:spPr>
          <a:xfrm>
            <a:off x="6774323" y="3743030"/>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26"/>
          <p:cNvSpPr txBox="1">
            <a:spLocks noGrp="1"/>
          </p:cNvSpPr>
          <p:nvPr>
            <p:ph type="body" idx="15"/>
          </p:nvPr>
        </p:nvSpPr>
        <p:spPr>
          <a:xfrm>
            <a:off x="6893238" y="4200710"/>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96"/>
        <p:cNvGrpSpPr/>
        <p:nvPr/>
      </p:nvGrpSpPr>
      <p:grpSpPr>
        <a:xfrm>
          <a:off x="0" y="0"/>
          <a:ext cx="0" cy="0"/>
          <a:chOff x="0" y="0"/>
          <a:chExt cx="0" cy="0"/>
        </a:xfrm>
      </p:grpSpPr>
      <p:sp>
        <p:nvSpPr>
          <p:cNvPr id="197" name="Google Shape;197;p27"/>
          <p:cNvSpPr/>
          <p:nvPr/>
        </p:nvSpPr>
        <p:spPr>
          <a:xfrm>
            <a:off x="1" y="0"/>
            <a:ext cx="1682120" cy="1577225"/>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98" name="Google Shape;198;p27"/>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9" name="Google Shape;199;p27"/>
          <p:cNvSpPr txBox="1">
            <a:spLocks noGrp="1"/>
          </p:cNvSpPr>
          <p:nvPr>
            <p:ph type="body" idx="1"/>
          </p:nvPr>
        </p:nvSpPr>
        <p:spPr>
          <a:xfrm>
            <a:off x="404622" y="1577340"/>
            <a:ext cx="8339328" cy="3326130"/>
          </a:xfrm>
          <a:prstGeom prst="rect">
            <a:avLst/>
          </a:prstGeom>
          <a:noFill/>
          <a:ln>
            <a:noFill/>
          </a:ln>
        </p:spPr>
        <p:txBody>
          <a:bodyPr spcFirstLastPara="1" wrap="square" lIns="68575" tIns="34275" rIns="68575" bIns="34275" anchor="t" anchorCtr="0">
            <a:noAutofit/>
          </a:bodyPr>
          <a:lstStyle>
            <a:lvl1pPr marL="457200" lvl="0" indent="-317500" algn="l">
              <a:lnSpc>
                <a:spcPct val="100000"/>
              </a:lnSpc>
              <a:spcBef>
                <a:spcPts val="300"/>
              </a:spcBef>
              <a:spcAft>
                <a:spcPts val="0"/>
              </a:spcAft>
              <a:buClr>
                <a:schemeClr val="accent6"/>
              </a:buClr>
              <a:buSzPts val="1400"/>
              <a:buChar char="•"/>
              <a:defRPr sz="1400"/>
            </a:lvl1pPr>
            <a:lvl2pPr marL="914400" lvl="1" indent="-304800" algn="l">
              <a:lnSpc>
                <a:spcPct val="100000"/>
              </a:lnSpc>
              <a:spcBef>
                <a:spcPts val="300"/>
              </a:spcBef>
              <a:spcAft>
                <a:spcPts val="0"/>
              </a:spcAft>
              <a:buClr>
                <a:schemeClr val="accent6"/>
              </a:buClr>
              <a:buSzPts val="1200"/>
              <a:buChar char="•"/>
              <a:defRPr sz="1200"/>
            </a:lvl2pPr>
            <a:lvl3pPr marL="1371600" lvl="2" indent="-298450" algn="l">
              <a:lnSpc>
                <a:spcPct val="100000"/>
              </a:lnSpc>
              <a:spcBef>
                <a:spcPts val="300"/>
              </a:spcBef>
              <a:spcAft>
                <a:spcPts val="0"/>
              </a:spcAft>
              <a:buClr>
                <a:schemeClr val="accent6"/>
              </a:buClr>
              <a:buSzPts val="1100"/>
              <a:buChar char="•"/>
              <a:defRPr sz="11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0" name="Google Shape;200;p27"/>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1" name="Google Shape;201;p2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02"/>
        <p:cNvGrpSpPr/>
        <p:nvPr/>
      </p:nvGrpSpPr>
      <p:grpSpPr>
        <a:xfrm>
          <a:off x="0" y="0"/>
          <a:ext cx="0" cy="0"/>
          <a:chOff x="0" y="0"/>
          <a:chExt cx="0" cy="0"/>
        </a:xfrm>
      </p:grpSpPr>
      <p:sp>
        <p:nvSpPr>
          <p:cNvPr id="203" name="Google Shape;203;p28"/>
          <p:cNvSpPr/>
          <p:nvPr/>
        </p:nvSpPr>
        <p:spPr>
          <a:xfrm>
            <a:off x="7399579" y="0"/>
            <a:ext cx="1744421" cy="1635640"/>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204" name="Google Shape;204;p28"/>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5" name="Google Shape;205;p28"/>
          <p:cNvSpPr txBox="1">
            <a:spLocks noGrp="1"/>
          </p:cNvSpPr>
          <p:nvPr>
            <p:ph type="body" idx="1"/>
          </p:nvPr>
        </p:nvSpPr>
        <p:spPr>
          <a:xfrm>
            <a:off x="566928" y="2119122"/>
            <a:ext cx="8010144" cy="2125980"/>
          </a:xfrm>
          <a:prstGeom prst="rect">
            <a:avLst/>
          </a:prstGeom>
          <a:noFill/>
          <a:ln>
            <a:noFill/>
          </a:ln>
        </p:spPr>
        <p:txBody>
          <a:bodyPr spcFirstLastPara="1" wrap="square" lIns="68575" tIns="34275" rIns="68575" bIns="34275" anchor="t" anchorCtr="0">
            <a:noAutofit/>
          </a:bodyPr>
          <a:lstStyle>
            <a:lvl1pPr marL="457200" lvl="0" indent="-317500" algn="l">
              <a:lnSpc>
                <a:spcPct val="100000"/>
              </a:lnSpc>
              <a:spcBef>
                <a:spcPts val="300"/>
              </a:spcBef>
              <a:spcAft>
                <a:spcPts val="0"/>
              </a:spcAft>
              <a:buClr>
                <a:schemeClr val="accent6"/>
              </a:buClr>
              <a:buSzPts val="1400"/>
              <a:buChar char="•"/>
              <a:defRPr sz="1400"/>
            </a:lvl1pPr>
            <a:lvl2pPr marL="914400" lvl="1" indent="-304800" algn="l">
              <a:lnSpc>
                <a:spcPct val="100000"/>
              </a:lnSpc>
              <a:spcBef>
                <a:spcPts val="300"/>
              </a:spcBef>
              <a:spcAft>
                <a:spcPts val="0"/>
              </a:spcAft>
              <a:buClr>
                <a:schemeClr val="accent6"/>
              </a:buClr>
              <a:buSzPts val="1200"/>
              <a:buChar char="•"/>
              <a:defRPr sz="1200"/>
            </a:lvl2pPr>
            <a:lvl3pPr marL="1371600" lvl="2" indent="-298450" algn="l">
              <a:lnSpc>
                <a:spcPct val="100000"/>
              </a:lnSpc>
              <a:spcBef>
                <a:spcPts val="300"/>
              </a:spcBef>
              <a:spcAft>
                <a:spcPts val="0"/>
              </a:spcAft>
              <a:buClr>
                <a:schemeClr val="accent6"/>
              </a:buClr>
              <a:buSzPts val="1100"/>
              <a:buChar char="•"/>
              <a:defRPr sz="11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6" name="Google Shape;206;p28"/>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7" name="Google Shape;207;p28"/>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569214" y="404622"/>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0" name="Google Shape;210;p29"/>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1" name="Google Shape;211;p29"/>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212" name="Google Shape;212;p29"/>
          <p:cNvSpPr>
            <a:spLocks noGrp="1"/>
          </p:cNvSpPr>
          <p:nvPr>
            <p:ph type="pic" idx="2"/>
          </p:nvPr>
        </p:nvSpPr>
        <p:spPr>
          <a:xfrm>
            <a:off x="953262" y="1159002"/>
            <a:ext cx="1522476" cy="1371600"/>
          </a:xfrm>
          <a:prstGeom prst="rect">
            <a:avLst/>
          </a:prstGeom>
          <a:solidFill>
            <a:srgbClr val="E3E5BC"/>
          </a:solidFill>
          <a:ln>
            <a:noFill/>
          </a:ln>
        </p:spPr>
      </p:sp>
      <p:sp>
        <p:nvSpPr>
          <p:cNvPr id="213" name="Google Shape;213;p29"/>
          <p:cNvSpPr txBox="1">
            <a:spLocks noGrp="1"/>
          </p:cNvSpPr>
          <p:nvPr>
            <p:ph type="body" idx="1"/>
          </p:nvPr>
        </p:nvSpPr>
        <p:spPr>
          <a:xfrm>
            <a:off x="953262" y="2393442"/>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4" name="Google Shape;214;p29"/>
          <p:cNvSpPr txBox="1">
            <a:spLocks noGrp="1"/>
          </p:cNvSpPr>
          <p:nvPr>
            <p:ph type="body" idx="3"/>
          </p:nvPr>
        </p:nvSpPr>
        <p:spPr>
          <a:xfrm>
            <a:off x="953262"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29"/>
          <p:cNvSpPr>
            <a:spLocks noGrp="1"/>
          </p:cNvSpPr>
          <p:nvPr>
            <p:ph type="pic" idx="4"/>
          </p:nvPr>
        </p:nvSpPr>
        <p:spPr>
          <a:xfrm>
            <a:off x="953262" y="3108198"/>
            <a:ext cx="1522476" cy="1371600"/>
          </a:xfrm>
          <a:prstGeom prst="rect">
            <a:avLst/>
          </a:prstGeom>
          <a:solidFill>
            <a:srgbClr val="E3E5BC"/>
          </a:solidFill>
          <a:ln>
            <a:noFill/>
          </a:ln>
        </p:spPr>
      </p:sp>
      <p:sp>
        <p:nvSpPr>
          <p:cNvPr id="216" name="Google Shape;216;p29"/>
          <p:cNvSpPr txBox="1">
            <a:spLocks noGrp="1"/>
          </p:cNvSpPr>
          <p:nvPr>
            <p:ph type="body" idx="5"/>
          </p:nvPr>
        </p:nvSpPr>
        <p:spPr>
          <a:xfrm>
            <a:off x="953262" y="4342638"/>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7" name="Google Shape;217;p29"/>
          <p:cNvSpPr txBox="1">
            <a:spLocks noGrp="1"/>
          </p:cNvSpPr>
          <p:nvPr>
            <p:ph type="body" idx="6"/>
          </p:nvPr>
        </p:nvSpPr>
        <p:spPr>
          <a:xfrm>
            <a:off x="953262"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8" name="Google Shape;218;p29"/>
          <p:cNvSpPr>
            <a:spLocks noGrp="1"/>
          </p:cNvSpPr>
          <p:nvPr>
            <p:ph type="pic" idx="7"/>
          </p:nvPr>
        </p:nvSpPr>
        <p:spPr>
          <a:xfrm>
            <a:off x="2871216" y="1159002"/>
            <a:ext cx="1522476" cy="1371600"/>
          </a:xfrm>
          <a:prstGeom prst="rect">
            <a:avLst/>
          </a:prstGeom>
          <a:solidFill>
            <a:srgbClr val="E3E5BC"/>
          </a:solidFill>
          <a:ln>
            <a:noFill/>
          </a:ln>
        </p:spPr>
      </p:sp>
      <p:sp>
        <p:nvSpPr>
          <p:cNvPr id="219" name="Google Shape;219;p29"/>
          <p:cNvSpPr txBox="1">
            <a:spLocks noGrp="1"/>
          </p:cNvSpPr>
          <p:nvPr>
            <p:ph type="body" idx="8"/>
          </p:nvPr>
        </p:nvSpPr>
        <p:spPr>
          <a:xfrm>
            <a:off x="2871216" y="2393442"/>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29"/>
          <p:cNvSpPr txBox="1">
            <a:spLocks noGrp="1"/>
          </p:cNvSpPr>
          <p:nvPr>
            <p:ph type="body" idx="9"/>
          </p:nvPr>
        </p:nvSpPr>
        <p:spPr>
          <a:xfrm>
            <a:off x="2871216"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29"/>
          <p:cNvSpPr>
            <a:spLocks noGrp="1"/>
          </p:cNvSpPr>
          <p:nvPr>
            <p:ph type="pic" idx="13"/>
          </p:nvPr>
        </p:nvSpPr>
        <p:spPr>
          <a:xfrm>
            <a:off x="2871216" y="3108198"/>
            <a:ext cx="1522476" cy="1371600"/>
          </a:xfrm>
          <a:prstGeom prst="rect">
            <a:avLst/>
          </a:prstGeom>
          <a:solidFill>
            <a:srgbClr val="E3E5BC"/>
          </a:solidFill>
          <a:ln>
            <a:noFill/>
          </a:ln>
        </p:spPr>
      </p:sp>
      <p:sp>
        <p:nvSpPr>
          <p:cNvPr id="222" name="Google Shape;222;p29"/>
          <p:cNvSpPr txBox="1">
            <a:spLocks noGrp="1"/>
          </p:cNvSpPr>
          <p:nvPr>
            <p:ph type="body" idx="14"/>
          </p:nvPr>
        </p:nvSpPr>
        <p:spPr>
          <a:xfrm>
            <a:off x="2871216" y="4342638"/>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3" name="Google Shape;223;p29"/>
          <p:cNvSpPr txBox="1">
            <a:spLocks noGrp="1"/>
          </p:cNvSpPr>
          <p:nvPr>
            <p:ph type="body" idx="15"/>
          </p:nvPr>
        </p:nvSpPr>
        <p:spPr>
          <a:xfrm>
            <a:off x="2871216"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4" name="Google Shape;224;p29"/>
          <p:cNvSpPr>
            <a:spLocks noGrp="1"/>
          </p:cNvSpPr>
          <p:nvPr>
            <p:ph type="pic" idx="16"/>
          </p:nvPr>
        </p:nvSpPr>
        <p:spPr>
          <a:xfrm>
            <a:off x="4789170" y="1159002"/>
            <a:ext cx="1522476" cy="1371600"/>
          </a:xfrm>
          <a:prstGeom prst="rect">
            <a:avLst/>
          </a:prstGeom>
          <a:solidFill>
            <a:srgbClr val="E3E5BC"/>
          </a:solidFill>
          <a:ln>
            <a:noFill/>
          </a:ln>
        </p:spPr>
      </p:sp>
      <p:sp>
        <p:nvSpPr>
          <p:cNvPr id="225" name="Google Shape;225;p29"/>
          <p:cNvSpPr txBox="1">
            <a:spLocks noGrp="1"/>
          </p:cNvSpPr>
          <p:nvPr>
            <p:ph type="body" idx="17"/>
          </p:nvPr>
        </p:nvSpPr>
        <p:spPr>
          <a:xfrm>
            <a:off x="4789170" y="2393442"/>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6" name="Google Shape;226;p29"/>
          <p:cNvSpPr txBox="1">
            <a:spLocks noGrp="1"/>
          </p:cNvSpPr>
          <p:nvPr>
            <p:ph type="body" idx="18"/>
          </p:nvPr>
        </p:nvSpPr>
        <p:spPr>
          <a:xfrm>
            <a:off x="4789170"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29"/>
          <p:cNvSpPr>
            <a:spLocks noGrp="1"/>
          </p:cNvSpPr>
          <p:nvPr>
            <p:ph type="pic" idx="19"/>
          </p:nvPr>
        </p:nvSpPr>
        <p:spPr>
          <a:xfrm>
            <a:off x="4789170" y="3108198"/>
            <a:ext cx="1522476" cy="1371600"/>
          </a:xfrm>
          <a:prstGeom prst="rect">
            <a:avLst/>
          </a:prstGeom>
          <a:solidFill>
            <a:srgbClr val="E3E5BC"/>
          </a:solidFill>
          <a:ln>
            <a:noFill/>
          </a:ln>
        </p:spPr>
      </p:sp>
      <p:sp>
        <p:nvSpPr>
          <p:cNvPr id="228" name="Google Shape;228;p29"/>
          <p:cNvSpPr txBox="1">
            <a:spLocks noGrp="1"/>
          </p:cNvSpPr>
          <p:nvPr>
            <p:ph type="body" idx="20"/>
          </p:nvPr>
        </p:nvSpPr>
        <p:spPr>
          <a:xfrm>
            <a:off x="4789170" y="4342638"/>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29"/>
          <p:cNvSpPr txBox="1">
            <a:spLocks noGrp="1"/>
          </p:cNvSpPr>
          <p:nvPr>
            <p:ph type="body" idx="21"/>
          </p:nvPr>
        </p:nvSpPr>
        <p:spPr>
          <a:xfrm>
            <a:off x="4789170"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0" name="Google Shape;230;p29"/>
          <p:cNvSpPr>
            <a:spLocks noGrp="1"/>
          </p:cNvSpPr>
          <p:nvPr>
            <p:ph type="pic" idx="22"/>
          </p:nvPr>
        </p:nvSpPr>
        <p:spPr>
          <a:xfrm>
            <a:off x="6707124" y="1159002"/>
            <a:ext cx="1522476" cy="1371600"/>
          </a:xfrm>
          <a:prstGeom prst="rect">
            <a:avLst/>
          </a:prstGeom>
          <a:solidFill>
            <a:srgbClr val="E3E5BC"/>
          </a:solidFill>
          <a:ln>
            <a:noFill/>
          </a:ln>
        </p:spPr>
      </p:sp>
      <p:sp>
        <p:nvSpPr>
          <p:cNvPr id="231" name="Google Shape;231;p29"/>
          <p:cNvSpPr txBox="1">
            <a:spLocks noGrp="1"/>
          </p:cNvSpPr>
          <p:nvPr>
            <p:ph type="body" idx="23"/>
          </p:nvPr>
        </p:nvSpPr>
        <p:spPr>
          <a:xfrm>
            <a:off x="6707124" y="2393442"/>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p29"/>
          <p:cNvSpPr txBox="1">
            <a:spLocks noGrp="1"/>
          </p:cNvSpPr>
          <p:nvPr>
            <p:ph type="body" idx="24"/>
          </p:nvPr>
        </p:nvSpPr>
        <p:spPr>
          <a:xfrm>
            <a:off x="6707124"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29"/>
          <p:cNvSpPr>
            <a:spLocks noGrp="1"/>
          </p:cNvSpPr>
          <p:nvPr>
            <p:ph type="pic" idx="25"/>
          </p:nvPr>
        </p:nvSpPr>
        <p:spPr>
          <a:xfrm>
            <a:off x="6707124" y="3108198"/>
            <a:ext cx="1522476" cy="1371600"/>
          </a:xfrm>
          <a:prstGeom prst="rect">
            <a:avLst/>
          </a:prstGeom>
          <a:solidFill>
            <a:srgbClr val="E3E5BC"/>
          </a:solidFill>
          <a:ln>
            <a:noFill/>
          </a:ln>
        </p:spPr>
      </p:sp>
      <p:sp>
        <p:nvSpPr>
          <p:cNvPr id="234" name="Google Shape;234;p29"/>
          <p:cNvSpPr txBox="1">
            <a:spLocks noGrp="1"/>
          </p:cNvSpPr>
          <p:nvPr>
            <p:ph type="body" idx="26"/>
          </p:nvPr>
        </p:nvSpPr>
        <p:spPr>
          <a:xfrm>
            <a:off x="6707124" y="4342638"/>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29"/>
          <p:cNvSpPr txBox="1">
            <a:spLocks noGrp="1"/>
          </p:cNvSpPr>
          <p:nvPr>
            <p:ph type="body" idx="27"/>
          </p:nvPr>
        </p:nvSpPr>
        <p:spPr>
          <a:xfrm>
            <a:off x="6707124"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2990088" y="932688"/>
            <a:ext cx="6124194"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8" name="Google Shape;238;p30" descr="preencoded.png"/>
          <p:cNvSpPr/>
          <p:nvPr/>
        </p:nvSpPr>
        <p:spPr>
          <a:xfrm>
            <a:off x="-4176" y="-2088"/>
            <a:ext cx="2582466" cy="5168503"/>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239" name="Google Shape;239;p30" descr="preencoded.png"/>
          <p:cNvPicPr preferRelativeResize="0"/>
          <p:nvPr/>
        </p:nvPicPr>
        <p:blipFill rotWithShape="1">
          <a:blip r:embed="rId2">
            <a:alphaModFix/>
          </a:blip>
          <a:srcRect/>
          <a:stretch/>
        </p:blipFill>
        <p:spPr>
          <a:xfrm>
            <a:off x="1277483" y="-2088"/>
            <a:ext cx="1300808" cy="3875485"/>
          </a:xfrm>
          <a:prstGeom prst="rect">
            <a:avLst/>
          </a:prstGeom>
          <a:noFill/>
          <a:ln>
            <a:noFill/>
          </a:ln>
        </p:spPr>
      </p:pic>
      <p:sp>
        <p:nvSpPr>
          <p:cNvPr id="240" name="Google Shape;240;p30"/>
          <p:cNvSpPr/>
          <p:nvPr/>
        </p:nvSpPr>
        <p:spPr>
          <a:xfrm>
            <a:off x="1291216" y="-2088"/>
            <a:ext cx="1287086" cy="1290640"/>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43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241" name="Google Shape;241;p30" descr="preencoded.png"/>
          <p:cNvSpPr/>
          <p:nvPr/>
        </p:nvSpPr>
        <p:spPr>
          <a:xfrm>
            <a:off x="-4176" y="2580378"/>
            <a:ext cx="2582466" cy="2586038"/>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242" name="Google Shape;242;p30" descr="preencoded.png"/>
          <p:cNvPicPr preferRelativeResize="0"/>
          <p:nvPr/>
        </p:nvPicPr>
        <p:blipFill rotWithShape="1">
          <a:blip r:embed="rId3">
            <a:alphaModFix/>
          </a:blip>
          <a:srcRect/>
          <a:stretch/>
        </p:blipFill>
        <p:spPr>
          <a:xfrm>
            <a:off x="1288843" y="2580378"/>
            <a:ext cx="1289447" cy="1293019"/>
          </a:xfrm>
          <a:prstGeom prst="rect">
            <a:avLst/>
          </a:prstGeom>
          <a:noFill/>
          <a:ln>
            <a:noFill/>
          </a:ln>
        </p:spPr>
      </p:pic>
      <p:sp>
        <p:nvSpPr>
          <p:cNvPr id="243" name="Google Shape;243;p30"/>
          <p:cNvSpPr txBox="1">
            <a:spLocks noGrp="1"/>
          </p:cNvSpPr>
          <p:nvPr>
            <p:ph type="body" idx="1"/>
          </p:nvPr>
        </p:nvSpPr>
        <p:spPr>
          <a:xfrm>
            <a:off x="2983230" y="1748028"/>
            <a:ext cx="2866644" cy="30861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400"/>
              <a:buNone/>
              <a:defRPr sz="1400" b="1" cap="none">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44" name="Google Shape;244;p30"/>
          <p:cNvSpPr txBox="1">
            <a:spLocks noGrp="1"/>
          </p:cNvSpPr>
          <p:nvPr>
            <p:ph type="body" idx="2"/>
          </p:nvPr>
        </p:nvSpPr>
        <p:spPr>
          <a:xfrm>
            <a:off x="2763774" y="2157984"/>
            <a:ext cx="2806446" cy="2763441"/>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5" name="Google Shape;245;p30"/>
          <p:cNvSpPr txBox="1">
            <a:spLocks noGrp="1"/>
          </p:cNvSpPr>
          <p:nvPr>
            <p:ph type="body" idx="3"/>
          </p:nvPr>
        </p:nvSpPr>
        <p:spPr>
          <a:xfrm>
            <a:off x="6035040" y="1748028"/>
            <a:ext cx="2866644" cy="30861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400"/>
              <a:buNone/>
              <a:defRPr sz="1400" b="1" cap="none">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46" name="Google Shape;246;p30"/>
          <p:cNvSpPr txBox="1">
            <a:spLocks noGrp="1"/>
          </p:cNvSpPr>
          <p:nvPr>
            <p:ph type="body" idx="4"/>
          </p:nvPr>
        </p:nvSpPr>
        <p:spPr>
          <a:xfrm>
            <a:off x="5815584" y="2157984"/>
            <a:ext cx="2806446" cy="2763441"/>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7" name="Google Shape;247;p30"/>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8"/>
        <p:cNvGrpSpPr/>
        <p:nvPr/>
      </p:nvGrpSpPr>
      <p:grpSpPr>
        <a:xfrm>
          <a:off x="0" y="0"/>
          <a:ext cx="0" cy="0"/>
          <a:chOff x="0" y="0"/>
          <a:chExt cx="0" cy="0"/>
        </a:xfrm>
      </p:grpSpPr>
      <p:sp>
        <p:nvSpPr>
          <p:cNvPr id="249" name="Google Shape;249;p31" descr="preencoded.png"/>
          <p:cNvSpPr/>
          <p:nvPr/>
        </p:nvSpPr>
        <p:spPr>
          <a:xfrm>
            <a:off x="-4176" y="-2088"/>
            <a:ext cx="2582466" cy="5168503"/>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250" name="Google Shape;250;p31" descr="preencoded.png"/>
          <p:cNvPicPr preferRelativeResize="0"/>
          <p:nvPr/>
        </p:nvPicPr>
        <p:blipFill rotWithShape="1">
          <a:blip r:embed="rId2">
            <a:alphaModFix/>
          </a:blip>
          <a:srcRect/>
          <a:stretch/>
        </p:blipFill>
        <p:spPr>
          <a:xfrm>
            <a:off x="1277483" y="-2088"/>
            <a:ext cx="1300808" cy="3875485"/>
          </a:xfrm>
          <a:prstGeom prst="rect">
            <a:avLst/>
          </a:prstGeom>
          <a:noFill/>
          <a:ln>
            <a:noFill/>
          </a:ln>
        </p:spPr>
      </p:pic>
      <p:sp>
        <p:nvSpPr>
          <p:cNvPr id="251" name="Google Shape;251;p31"/>
          <p:cNvSpPr/>
          <p:nvPr/>
        </p:nvSpPr>
        <p:spPr>
          <a:xfrm>
            <a:off x="1291216" y="-2088"/>
            <a:ext cx="1287086" cy="1290640"/>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43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252" name="Google Shape;252;p31" descr="preencoded.png"/>
          <p:cNvSpPr/>
          <p:nvPr/>
        </p:nvSpPr>
        <p:spPr>
          <a:xfrm>
            <a:off x="-4176" y="2580378"/>
            <a:ext cx="2582466" cy="2586038"/>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253" name="Google Shape;253;p31" descr="preencoded.png"/>
          <p:cNvPicPr preferRelativeResize="0"/>
          <p:nvPr/>
        </p:nvPicPr>
        <p:blipFill rotWithShape="1">
          <a:blip r:embed="rId3">
            <a:alphaModFix/>
          </a:blip>
          <a:srcRect/>
          <a:stretch/>
        </p:blipFill>
        <p:spPr>
          <a:xfrm>
            <a:off x="1288843" y="2580378"/>
            <a:ext cx="1289447" cy="1293019"/>
          </a:xfrm>
          <a:prstGeom prst="rect">
            <a:avLst/>
          </a:prstGeom>
          <a:noFill/>
          <a:ln>
            <a:noFill/>
          </a:ln>
        </p:spPr>
      </p:pic>
      <p:sp>
        <p:nvSpPr>
          <p:cNvPr id="254" name="Google Shape;254;p31"/>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p31"/>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256" name="Google Shape;256;p31"/>
          <p:cNvSpPr txBox="1">
            <a:spLocks noGrp="1"/>
          </p:cNvSpPr>
          <p:nvPr>
            <p:ph type="title"/>
          </p:nvPr>
        </p:nvSpPr>
        <p:spPr>
          <a:xfrm>
            <a:off x="2990088" y="932688"/>
            <a:ext cx="6124194"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p31"/>
          <p:cNvSpPr txBox="1">
            <a:spLocks noGrp="1"/>
          </p:cNvSpPr>
          <p:nvPr>
            <p:ph type="body" idx="1"/>
          </p:nvPr>
        </p:nvSpPr>
        <p:spPr>
          <a:xfrm>
            <a:off x="2763774" y="1691640"/>
            <a:ext cx="2806446" cy="3229785"/>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31"/>
          <p:cNvSpPr txBox="1">
            <a:spLocks noGrp="1"/>
          </p:cNvSpPr>
          <p:nvPr>
            <p:ph type="body" idx="2"/>
          </p:nvPr>
        </p:nvSpPr>
        <p:spPr>
          <a:xfrm>
            <a:off x="5815584" y="1691640"/>
            <a:ext cx="2806446" cy="3229785"/>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9"/>
        <p:cNvGrpSpPr/>
        <p:nvPr/>
      </p:nvGrpSpPr>
      <p:grpSpPr>
        <a:xfrm>
          <a:off x="0" y="0"/>
          <a:ext cx="0" cy="0"/>
          <a:chOff x="0" y="0"/>
          <a:chExt cx="0" cy="0"/>
        </a:xfrm>
      </p:grpSpPr>
      <p:sp>
        <p:nvSpPr>
          <p:cNvPr id="260" name="Google Shape;260;p32"/>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261" name="Google Shape;261;p3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152343"/>
              </a:lnSpc>
              <a:spcBef>
                <a:spcPts val="0"/>
              </a:spcBef>
              <a:spcAft>
                <a:spcPts val="0"/>
              </a:spcAft>
              <a:buClr>
                <a:schemeClr val="accent6"/>
              </a:buClr>
              <a:buSzPts val="2400"/>
              <a:buFont typeface="Arial Black"/>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2" name="Google Shape;262;p3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100000"/>
              </a:lnSpc>
              <a:spcBef>
                <a:spcPts val="300"/>
              </a:spcBef>
              <a:spcAft>
                <a:spcPts val="0"/>
              </a:spcAft>
              <a:buClr>
                <a:schemeClr val="accent6"/>
              </a:buClr>
              <a:buSzPts val="2400"/>
              <a:buChar char="•"/>
              <a:defRPr sz="2400"/>
            </a:lvl1pPr>
            <a:lvl2pPr marL="914400" lvl="1" indent="-361950" algn="l">
              <a:lnSpc>
                <a:spcPct val="100000"/>
              </a:lnSpc>
              <a:spcBef>
                <a:spcPts val="300"/>
              </a:spcBef>
              <a:spcAft>
                <a:spcPts val="0"/>
              </a:spcAft>
              <a:buClr>
                <a:schemeClr val="accent6"/>
              </a:buClr>
              <a:buSzPts val="2100"/>
              <a:buChar char="•"/>
              <a:defRPr sz="2100"/>
            </a:lvl2pPr>
            <a:lvl3pPr marL="1371600" lvl="2" indent="-342900" algn="l">
              <a:lnSpc>
                <a:spcPct val="100000"/>
              </a:lnSpc>
              <a:spcBef>
                <a:spcPts val="300"/>
              </a:spcBef>
              <a:spcAft>
                <a:spcPts val="0"/>
              </a:spcAft>
              <a:buClr>
                <a:schemeClr val="accent6"/>
              </a:buClr>
              <a:buSzPts val="1800"/>
              <a:buChar char="•"/>
              <a:defRPr sz="1800"/>
            </a:lvl3pPr>
            <a:lvl4pPr marL="1828800" lvl="3" indent="-323850" algn="l">
              <a:lnSpc>
                <a:spcPct val="100000"/>
              </a:lnSpc>
              <a:spcBef>
                <a:spcPts val="300"/>
              </a:spcBef>
              <a:spcAft>
                <a:spcPts val="0"/>
              </a:spcAft>
              <a:buClr>
                <a:schemeClr val="accent6"/>
              </a:buClr>
              <a:buSzPts val="1500"/>
              <a:buChar char="•"/>
              <a:defRPr sz="1500"/>
            </a:lvl4pPr>
            <a:lvl5pPr marL="2286000" lvl="4" indent="-323850" algn="l">
              <a:lnSpc>
                <a:spcPct val="100000"/>
              </a:lnSpc>
              <a:spcBef>
                <a:spcPts val="300"/>
              </a:spcBef>
              <a:spcAft>
                <a:spcPts val="0"/>
              </a:spcAft>
              <a:buClr>
                <a:schemeClr val="accent6"/>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63" name="Google Shape;263;p3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300"/>
              </a:spcBef>
              <a:spcAft>
                <a:spcPts val="0"/>
              </a:spcAft>
              <a:buClr>
                <a:schemeClr val="accent6"/>
              </a:buClr>
              <a:buSzPts val="1200"/>
              <a:buNone/>
              <a:defRPr sz="1200"/>
            </a:lvl1pPr>
            <a:lvl2pPr marL="914400" lvl="1" indent="-228600" algn="l">
              <a:lnSpc>
                <a:spcPct val="100000"/>
              </a:lnSpc>
              <a:spcBef>
                <a:spcPts val="300"/>
              </a:spcBef>
              <a:spcAft>
                <a:spcPts val="0"/>
              </a:spcAft>
              <a:buClr>
                <a:schemeClr val="accent6"/>
              </a:buClr>
              <a:buSzPts val="1100"/>
              <a:buNone/>
              <a:defRPr sz="1100"/>
            </a:lvl2pPr>
            <a:lvl3pPr marL="1371600" lvl="2" indent="-228600" algn="l">
              <a:lnSpc>
                <a:spcPct val="100000"/>
              </a:lnSpc>
              <a:spcBef>
                <a:spcPts val="300"/>
              </a:spcBef>
              <a:spcAft>
                <a:spcPts val="0"/>
              </a:spcAft>
              <a:buClr>
                <a:schemeClr val="accent6"/>
              </a:buClr>
              <a:buSzPts val="900"/>
              <a:buNone/>
              <a:defRPr sz="900"/>
            </a:lvl3pPr>
            <a:lvl4pPr marL="1828800" lvl="3" indent="-228600" algn="l">
              <a:lnSpc>
                <a:spcPct val="100000"/>
              </a:lnSpc>
              <a:spcBef>
                <a:spcPts val="300"/>
              </a:spcBef>
              <a:spcAft>
                <a:spcPts val="0"/>
              </a:spcAft>
              <a:buClr>
                <a:schemeClr val="accent6"/>
              </a:buClr>
              <a:buSzPts val="800"/>
              <a:buNone/>
              <a:defRPr sz="800"/>
            </a:lvl4pPr>
            <a:lvl5pPr marL="2286000" lvl="4" indent="-228600" algn="l">
              <a:lnSpc>
                <a:spcPct val="100000"/>
              </a:lnSpc>
              <a:spcBef>
                <a:spcPts val="300"/>
              </a:spcBef>
              <a:spcAft>
                <a:spcPts val="0"/>
              </a:spcAft>
              <a:buClr>
                <a:schemeClr val="accent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4" name="Google Shape;264;p32"/>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5" name="Google Shape;265;p32"/>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291840" y="1796796"/>
            <a:ext cx="5260086" cy="12207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500"/>
              <a:buFont typeface="Arial"/>
              <a:buNone/>
              <a:defRPr sz="2500" b="1">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5"/>
          <p:cNvSpPr txBox="1">
            <a:spLocks noGrp="1"/>
          </p:cNvSpPr>
          <p:nvPr>
            <p:ph type="body" idx="1"/>
          </p:nvPr>
        </p:nvSpPr>
        <p:spPr>
          <a:xfrm>
            <a:off x="2708910" y="1488186"/>
            <a:ext cx="576072" cy="1220724"/>
          </a:xfrm>
          <a:prstGeom prst="rect">
            <a:avLst/>
          </a:prstGeom>
          <a:noFill/>
          <a:ln>
            <a:noFill/>
          </a:ln>
        </p:spPr>
        <p:txBody>
          <a:bodyPr spcFirstLastPara="1" wrap="square" lIns="68575" tIns="34275" rIns="68575" bIns="41150" anchor="t" anchorCtr="0">
            <a:noAutofit/>
          </a:bodyPr>
          <a:lstStyle>
            <a:lvl1pPr marL="457200" lvl="0" indent="-228600" algn="l">
              <a:lnSpc>
                <a:spcPct val="100000"/>
              </a:lnSpc>
              <a:spcBef>
                <a:spcPts val="300"/>
              </a:spcBef>
              <a:spcAft>
                <a:spcPts val="0"/>
              </a:spcAft>
              <a:buClr>
                <a:schemeClr val="accent6"/>
              </a:buClr>
              <a:buSzPts val="7500"/>
              <a:buNone/>
              <a:defRPr sz="7500" b="1"/>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2"/>
          </p:nvPr>
        </p:nvSpPr>
        <p:spPr>
          <a:xfrm>
            <a:off x="3291840" y="3231356"/>
            <a:ext cx="2949179" cy="44172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accent6"/>
              </a:buClr>
              <a:buSzPts val="1800"/>
              <a:buNone/>
              <a:defRPr sz="18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body" idx="3"/>
          </p:nvPr>
        </p:nvSpPr>
        <p:spPr>
          <a:xfrm>
            <a:off x="7125462" y="2407158"/>
            <a:ext cx="576072" cy="1220724"/>
          </a:xfrm>
          <a:prstGeom prst="rect">
            <a:avLst/>
          </a:prstGeom>
          <a:noFill/>
          <a:ln>
            <a:noFill/>
          </a:ln>
        </p:spPr>
        <p:txBody>
          <a:bodyPr spcFirstLastPara="1" wrap="square" lIns="68575" tIns="34275" rIns="68575" bIns="41150" anchor="t" anchorCtr="0">
            <a:noAutofit/>
          </a:bodyPr>
          <a:lstStyle>
            <a:lvl1pPr marL="457200" lvl="0" indent="-228600" algn="l">
              <a:lnSpc>
                <a:spcPct val="100000"/>
              </a:lnSpc>
              <a:spcBef>
                <a:spcPts val="300"/>
              </a:spcBef>
              <a:spcAft>
                <a:spcPts val="0"/>
              </a:spcAft>
              <a:buClr>
                <a:schemeClr val="accent6"/>
              </a:buClr>
              <a:buSzPts val="7500"/>
              <a:buNone/>
              <a:defRPr sz="7500" b="1"/>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5" descr="preencoded.png"/>
          <p:cNvSpPr/>
          <p:nvPr/>
        </p:nvSpPr>
        <p:spPr>
          <a:xfrm>
            <a:off x="-5338" y="0"/>
            <a:ext cx="1913239" cy="51435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67" name="Google Shape;67;p15"/>
          <p:cNvSpPr/>
          <p:nvPr/>
        </p:nvSpPr>
        <p:spPr>
          <a:xfrm>
            <a:off x="-7061" y="0"/>
            <a:ext cx="1911443" cy="1916721"/>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68" name="Google Shape;68;p15" descr="preencoded.png"/>
          <p:cNvSpPr/>
          <p:nvPr/>
        </p:nvSpPr>
        <p:spPr>
          <a:xfrm>
            <a:off x="1907901" y="0"/>
            <a:ext cx="1920255" cy="1920255"/>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69" name="Google Shape;69;p15"/>
          <p:cNvSpPr/>
          <p:nvPr/>
        </p:nvSpPr>
        <p:spPr>
          <a:xfrm flipH="1">
            <a:off x="1901438" y="3231350"/>
            <a:ext cx="1913238" cy="192033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70" name="Google Shape;70;p15"/>
          <p:cNvSpPr/>
          <p:nvPr/>
        </p:nvSpPr>
        <p:spPr>
          <a:xfrm flipH="1">
            <a:off x="-7963" y="3231350"/>
            <a:ext cx="1913238" cy="192033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71" name="Google Shape;71;p15"/>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72"/>
        <p:cNvGrpSpPr/>
        <p:nvPr/>
      </p:nvGrpSpPr>
      <p:grpSpPr>
        <a:xfrm>
          <a:off x="0" y="0"/>
          <a:ext cx="0" cy="0"/>
          <a:chOff x="0" y="0"/>
          <a:chExt cx="0" cy="0"/>
        </a:xfrm>
      </p:grpSpPr>
      <p:sp>
        <p:nvSpPr>
          <p:cNvPr id="73" name="Google Shape;73;p16"/>
          <p:cNvSpPr/>
          <p:nvPr/>
        </p:nvSpPr>
        <p:spPr>
          <a:xfrm>
            <a:off x="0" y="2570502"/>
            <a:ext cx="2572650" cy="2572999"/>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74" name="Google Shape;74;p16"/>
          <p:cNvSpPr/>
          <p:nvPr/>
        </p:nvSpPr>
        <p:spPr>
          <a:xfrm>
            <a:off x="0" y="2570502"/>
            <a:ext cx="2572650" cy="2572999"/>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75" name="Google Shape;75;p16"/>
          <p:cNvSpPr/>
          <p:nvPr/>
        </p:nvSpPr>
        <p:spPr>
          <a:xfrm>
            <a:off x="1" y="1"/>
            <a:ext cx="2567839" cy="2578009"/>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76" name="Google Shape;76;p16"/>
          <p:cNvSpPr txBox="1">
            <a:spLocks noGrp="1"/>
          </p:cNvSpPr>
          <p:nvPr>
            <p:ph type="title"/>
          </p:nvPr>
        </p:nvSpPr>
        <p:spPr>
          <a:xfrm>
            <a:off x="3168396" y="1707642"/>
            <a:ext cx="5074920"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6"/>
          <p:cNvSpPr txBox="1">
            <a:spLocks noGrp="1"/>
          </p:cNvSpPr>
          <p:nvPr>
            <p:ph type="body" idx="1"/>
          </p:nvPr>
        </p:nvSpPr>
        <p:spPr>
          <a:xfrm>
            <a:off x="3168396" y="2417064"/>
            <a:ext cx="5074920" cy="2025396"/>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Clr>
                <a:schemeClr val="accent6"/>
              </a:buClr>
              <a:buSzPts val="1100"/>
              <a:buNone/>
              <a:defRPr sz="1100"/>
            </a:lvl1pPr>
            <a:lvl2pPr marL="914400" lvl="1" indent="-298450" algn="l">
              <a:lnSpc>
                <a:spcPct val="100000"/>
              </a:lnSpc>
              <a:spcBef>
                <a:spcPts val="300"/>
              </a:spcBef>
              <a:spcAft>
                <a:spcPts val="0"/>
              </a:spcAft>
              <a:buClr>
                <a:schemeClr val="accent6"/>
              </a:buClr>
              <a:buSzPts val="1100"/>
              <a:buChar char="•"/>
              <a:defRPr sz="1100"/>
            </a:lvl2pPr>
            <a:lvl3pPr marL="1371600" lvl="2" indent="-298450" algn="l">
              <a:lnSpc>
                <a:spcPct val="100000"/>
              </a:lnSpc>
              <a:spcBef>
                <a:spcPts val="300"/>
              </a:spcBef>
              <a:spcAft>
                <a:spcPts val="0"/>
              </a:spcAft>
              <a:buClr>
                <a:schemeClr val="accent6"/>
              </a:buClr>
              <a:buSzPts val="1100"/>
              <a:buChar char="•"/>
              <a:defRPr sz="1100"/>
            </a:lvl3pPr>
            <a:lvl4pPr marL="1828800" lvl="3" indent="-298450" algn="l">
              <a:lnSpc>
                <a:spcPct val="100000"/>
              </a:lnSpc>
              <a:spcBef>
                <a:spcPts val="300"/>
              </a:spcBef>
              <a:spcAft>
                <a:spcPts val="0"/>
              </a:spcAft>
              <a:buClr>
                <a:schemeClr val="accent6"/>
              </a:buClr>
              <a:buSzPts val="1100"/>
              <a:buChar char="•"/>
              <a:defRPr sz="1100"/>
            </a:lvl4pPr>
            <a:lvl5pPr marL="2286000" lvl="4" indent="-298450" algn="l">
              <a:lnSpc>
                <a:spcPct val="100000"/>
              </a:lnSpc>
              <a:spcBef>
                <a:spcPts val="300"/>
              </a:spcBef>
              <a:spcAft>
                <a:spcPts val="0"/>
              </a:spcAft>
              <a:buClr>
                <a:schemeClr val="accent6"/>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6"/>
          <p:cNvSpPr txBox="1">
            <a:spLocks noGrp="1"/>
          </p:cNvSpPr>
          <p:nvPr>
            <p:ph type="ftr" idx="11"/>
          </p:nvPr>
        </p:nvSpPr>
        <p:spPr>
          <a:xfrm>
            <a:off x="3168396"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6"/>
          <p:cNvSpPr/>
          <p:nvPr/>
        </p:nvSpPr>
        <p:spPr>
          <a:xfrm>
            <a:off x="1" y="652"/>
            <a:ext cx="2567839" cy="2577358"/>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81"/>
        <p:cNvGrpSpPr/>
        <p:nvPr/>
      </p:nvGrpSpPr>
      <p:grpSpPr>
        <a:xfrm>
          <a:off x="0" y="0"/>
          <a:ext cx="0" cy="0"/>
          <a:chOff x="0" y="0"/>
          <a:chExt cx="0" cy="0"/>
        </a:xfrm>
      </p:grpSpPr>
      <p:sp>
        <p:nvSpPr>
          <p:cNvPr id="82" name="Google Shape;82;p17" descr="preencoded.png"/>
          <p:cNvSpPr/>
          <p:nvPr/>
        </p:nvSpPr>
        <p:spPr>
          <a:xfrm>
            <a:off x="6568679" y="-10715"/>
            <a:ext cx="2575322" cy="2589609"/>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83" name="Google Shape;83;p17" descr="preencoded.png"/>
          <p:cNvSpPr/>
          <p:nvPr/>
        </p:nvSpPr>
        <p:spPr>
          <a:xfrm>
            <a:off x="6568679" y="2578894"/>
            <a:ext cx="2575322" cy="2575321"/>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84" name="Google Shape;84;p17" descr="preencoded.png"/>
          <p:cNvSpPr/>
          <p:nvPr/>
        </p:nvSpPr>
        <p:spPr>
          <a:xfrm rot="10800000" flipH="1">
            <a:off x="7493794" y="935831"/>
            <a:ext cx="1650206" cy="1635919"/>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85" name="Google Shape;85;p17" descr="preencoded.png"/>
          <p:cNvSpPr/>
          <p:nvPr/>
        </p:nvSpPr>
        <p:spPr>
          <a:xfrm rot="10800000" flipH="1">
            <a:off x="-15065" y="3435038"/>
            <a:ext cx="1708461" cy="1708461"/>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pic>
        <p:nvPicPr>
          <p:cNvPr id="86" name="Google Shape;86;p17" descr="preencoded.png"/>
          <p:cNvPicPr preferRelativeResize="0"/>
          <p:nvPr/>
        </p:nvPicPr>
        <p:blipFill rotWithShape="1">
          <a:blip r:embed="rId2">
            <a:alphaModFix/>
          </a:blip>
          <a:srcRect/>
          <a:stretch/>
        </p:blipFill>
        <p:spPr>
          <a:xfrm>
            <a:off x="7493915" y="2580952"/>
            <a:ext cx="1650085" cy="1650085"/>
          </a:xfrm>
          <a:prstGeom prst="rect">
            <a:avLst/>
          </a:prstGeom>
          <a:noFill/>
          <a:ln>
            <a:noFill/>
          </a:ln>
        </p:spPr>
      </p:pic>
      <p:sp>
        <p:nvSpPr>
          <p:cNvPr id="87" name="Google Shape;87;p17" descr="preencoded.png"/>
          <p:cNvSpPr/>
          <p:nvPr/>
        </p:nvSpPr>
        <p:spPr>
          <a:xfrm>
            <a:off x="1280969" y="4250712"/>
            <a:ext cx="581266" cy="581266"/>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88" name="Google Shape;88;p17"/>
          <p:cNvSpPr txBox="1">
            <a:spLocks noGrp="1"/>
          </p:cNvSpPr>
          <p:nvPr>
            <p:ph type="title"/>
          </p:nvPr>
        </p:nvSpPr>
        <p:spPr>
          <a:xfrm>
            <a:off x="1131570" y="1412748"/>
            <a:ext cx="5074920"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17"/>
          <p:cNvSpPr txBox="1">
            <a:spLocks noGrp="1"/>
          </p:cNvSpPr>
          <p:nvPr>
            <p:ph type="body" idx="1"/>
          </p:nvPr>
        </p:nvSpPr>
        <p:spPr>
          <a:xfrm>
            <a:off x="1131570" y="2128266"/>
            <a:ext cx="4409694" cy="2025396"/>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Clr>
                <a:schemeClr val="accent6"/>
              </a:buClr>
              <a:buSzPts val="1100"/>
              <a:buNone/>
              <a:defRPr sz="1100"/>
            </a:lvl1pPr>
            <a:lvl2pPr marL="914400" lvl="1" indent="-298450" algn="l">
              <a:lnSpc>
                <a:spcPct val="100000"/>
              </a:lnSpc>
              <a:spcBef>
                <a:spcPts val="300"/>
              </a:spcBef>
              <a:spcAft>
                <a:spcPts val="0"/>
              </a:spcAft>
              <a:buClr>
                <a:schemeClr val="accent6"/>
              </a:buClr>
              <a:buSzPts val="1100"/>
              <a:buChar char="•"/>
              <a:defRPr sz="1100"/>
            </a:lvl2pPr>
            <a:lvl3pPr marL="1371600" lvl="2" indent="-298450" algn="l">
              <a:lnSpc>
                <a:spcPct val="100000"/>
              </a:lnSpc>
              <a:spcBef>
                <a:spcPts val="300"/>
              </a:spcBef>
              <a:spcAft>
                <a:spcPts val="0"/>
              </a:spcAft>
              <a:buClr>
                <a:schemeClr val="accent6"/>
              </a:buClr>
              <a:buSzPts val="1100"/>
              <a:buChar char="•"/>
              <a:defRPr sz="1100"/>
            </a:lvl3pPr>
            <a:lvl4pPr marL="1828800" lvl="3" indent="-298450" algn="l">
              <a:lnSpc>
                <a:spcPct val="100000"/>
              </a:lnSpc>
              <a:spcBef>
                <a:spcPts val="300"/>
              </a:spcBef>
              <a:spcAft>
                <a:spcPts val="0"/>
              </a:spcAft>
              <a:buClr>
                <a:schemeClr val="accent6"/>
              </a:buClr>
              <a:buSzPts val="1100"/>
              <a:buChar char="•"/>
              <a:defRPr sz="1100"/>
            </a:lvl4pPr>
            <a:lvl5pPr marL="2286000" lvl="4" indent="-298450" algn="l">
              <a:lnSpc>
                <a:spcPct val="100000"/>
              </a:lnSpc>
              <a:spcBef>
                <a:spcPts val="300"/>
              </a:spcBef>
              <a:spcAft>
                <a:spcPts val="0"/>
              </a:spcAft>
              <a:buClr>
                <a:schemeClr val="accent6"/>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91" name="Google Shape;91;p17"/>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92"/>
        <p:cNvGrpSpPr/>
        <p:nvPr/>
      </p:nvGrpSpPr>
      <p:grpSpPr>
        <a:xfrm>
          <a:off x="0" y="0"/>
          <a:ext cx="0" cy="0"/>
          <a:chOff x="0" y="0"/>
          <a:chExt cx="0" cy="0"/>
        </a:xfrm>
      </p:grpSpPr>
      <p:sp>
        <p:nvSpPr>
          <p:cNvPr id="93" name="Google Shape;93;p18"/>
          <p:cNvSpPr/>
          <p:nvPr/>
        </p:nvSpPr>
        <p:spPr>
          <a:xfrm>
            <a:off x="514004"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94" name="Google Shape;94;p18"/>
          <p:cNvSpPr/>
          <p:nvPr/>
        </p:nvSpPr>
        <p:spPr>
          <a:xfrm>
            <a:off x="2175683" y="2847360"/>
            <a:ext cx="1508760" cy="1138428"/>
          </a:xfrm>
          <a:prstGeom prst="rect">
            <a:avLst/>
          </a:prstGeom>
          <a:solidFill>
            <a:srgbClr val="DCE6F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95" name="Google Shape;95;p18"/>
          <p:cNvSpPr/>
          <p:nvPr/>
        </p:nvSpPr>
        <p:spPr>
          <a:xfrm>
            <a:off x="3837363"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96" name="Google Shape;96;p18"/>
          <p:cNvSpPr/>
          <p:nvPr/>
        </p:nvSpPr>
        <p:spPr>
          <a:xfrm>
            <a:off x="7160722"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97" name="Google Shape;97;p18"/>
          <p:cNvSpPr/>
          <p:nvPr/>
        </p:nvSpPr>
        <p:spPr>
          <a:xfrm>
            <a:off x="5499043" y="2847360"/>
            <a:ext cx="1508760" cy="1138428"/>
          </a:xfrm>
          <a:prstGeom prst="rect">
            <a:avLst/>
          </a:prstGeom>
          <a:solidFill>
            <a:srgbClr val="DCE6F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98" name="Google Shape;98;p18"/>
          <p:cNvSpPr txBox="1">
            <a:spLocks noGrp="1"/>
          </p:cNvSpPr>
          <p:nvPr>
            <p:ph type="title"/>
          </p:nvPr>
        </p:nvSpPr>
        <p:spPr>
          <a:xfrm>
            <a:off x="569214" y="630936"/>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9" name="Google Shape;99;p18"/>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18"/>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body" idx="1"/>
          </p:nvPr>
        </p:nvSpPr>
        <p:spPr>
          <a:xfrm>
            <a:off x="514004"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2" name="Google Shape;102;p18"/>
          <p:cNvSpPr>
            <a:spLocks noGrp="1"/>
          </p:cNvSpPr>
          <p:nvPr>
            <p:ph type="pic" idx="2"/>
          </p:nvPr>
        </p:nvSpPr>
        <p:spPr>
          <a:xfrm>
            <a:off x="1004351" y="1583294"/>
            <a:ext cx="528066" cy="528066"/>
          </a:xfrm>
          <a:prstGeom prst="ellipse">
            <a:avLst/>
          </a:prstGeom>
          <a:solidFill>
            <a:schemeClr val="accent1"/>
          </a:solidFill>
          <a:ln>
            <a:noFill/>
          </a:ln>
        </p:spPr>
      </p:sp>
      <p:sp>
        <p:nvSpPr>
          <p:cNvPr id="103" name="Google Shape;103;p18"/>
          <p:cNvSpPr txBox="1">
            <a:spLocks noGrp="1"/>
          </p:cNvSpPr>
          <p:nvPr>
            <p:ph type="body" idx="3"/>
          </p:nvPr>
        </p:nvSpPr>
        <p:spPr>
          <a:xfrm>
            <a:off x="54829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18"/>
          <p:cNvSpPr txBox="1">
            <a:spLocks noGrp="1"/>
          </p:cNvSpPr>
          <p:nvPr>
            <p:ph type="body" idx="4"/>
          </p:nvPr>
        </p:nvSpPr>
        <p:spPr>
          <a:xfrm>
            <a:off x="2175682" y="1868763"/>
            <a:ext cx="1508760" cy="2118880"/>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5" name="Google Shape;105;p18"/>
          <p:cNvSpPr>
            <a:spLocks noGrp="1"/>
          </p:cNvSpPr>
          <p:nvPr>
            <p:ph type="pic" idx="5"/>
          </p:nvPr>
        </p:nvSpPr>
        <p:spPr>
          <a:xfrm>
            <a:off x="2666030" y="1583294"/>
            <a:ext cx="528066" cy="528066"/>
          </a:xfrm>
          <a:prstGeom prst="ellipse">
            <a:avLst/>
          </a:prstGeom>
          <a:solidFill>
            <a:schemeClr val="accent3"/>
          </a:solidFill>
          <a:ln>
            <a:noFill/>
          </a:ln>
        </p:spPr>
      </p:sp>
      <p:sp>
        <p:nvSpPr>
          <p:cNvPr id="106" name="Google Shape;106;p18"/>
          <p:cNvSpPr txBox="1">
            <a:spLocks noGrp="1"/>
          </p:cNvSpPr>
          <p:nvPr>
            <p:ph type="body" idx="6"/>
          </p:nvPr>
        </p:nvSpPr>
        <p:spPr>
          <a:xfrm>
            <a:off x="220997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 name="Google Shape;107;p18"/>
          <p:cNvSpPr txBox="1">
            <a:spLocks noGrp="1"/>
          </p:cNvSpPr>
          <p:nvPr>
            <p:ph type="body" idx="7"/>
          </p:nvPr>
        </p:nvSpPr>
        <p:spPr>
          <a:xfrm>
            <a:off x="3837363"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8" name="Google Shape;108;p18"/>
          <p:cNvSpPr>
            <a:spLocks noGrp="1"/>
          </p:cNvSpPr>
          <p:nvPr>
            <p:ph type="pic" idx="8"/>
          </p:nvPr>
        </p:nvSpPr>
        <p:spPr>
          <a:xfrm>
            <a:off x="4327710" y="1583294"/>
            <a:ext cx="528066" cy="528066"/>
          </a:xfrm>
          <a:prstGeom prst="ellipse">
            <a:avLst/>
          </a:prstGeom>
          <a:solidFill>
            <a:schemeClr val="accent1"/>
          </a:solidFill>
          <a:ln>
            <a:noFill/>
          </a:ln>
        </p:spPr>
      </p:sp>
      <p:sp>
        <p:nvSpPr>
          <p:cNvPr id="109" name="Google Shape;109;p18"/>
          <p:cNvSpPr txBox="1">
            <a:spLocks noGrp="1"/>
          </p:cNvSpPr>
          <p:nvPr>
            <p:ph type="body" idx="9"/>
          </p:nvPr>
        </p:nvSpPr>
        <p:spPr>
          <a:xfrm>
            <a:off x="387165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0" name="Google Shape;110;p18"/>
          <p:cNvSpPr txBox="1">
            <a:spLocks noGrp="1"/>
          </p:cNvSpPr>
          <p:nvPr>
            <p:ph type="body" idx="13"/>
          </p:nvPr>
        </p:nvSpPr>
        <p:spPr>
          <a:xfrm>
            <a:off x="5499043" y="1868763"/>
            <a:ext cx="1508760" cy="2118880"/>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p18"/>
          <p:cNvSpPr>
            <a:spLocks noGrp="1"/>
          </p:cNvSpPr>
          <p:nvPr>
            <p:ph type="pic" idx="14"/>
          </p:nvPr>
        </p:nvSpPr>
        <p:spPr>
          <a:xfrm>
            <a:off x="5989390" y="1583294"/>
            <a:ext cx="528066" cy="528066"/>
          </a:xfrm>
          <a:prstGeom prst="ellipse">
            <a:avLst/>
          </a:prstGeom>
          <a:solidFill>
            <a:schemeClr val="accent3"/>
          </a:solidFill>
          <a:ln>
            <a:noFill/>
          </a:ln>
        </p:spPr>
      </p:sp>
      <p:sp>
        <p:nvSpPr>
          <p:cNvPr id="112" name="Google Shape;112;p18"/>
          <p:cNvSpPr txBox="1">
            <a:spLocks noGrp="1"/>
          </p:cNvSpPr>
          <p:nvPr>
            <p:ph type="body" idx="15"/>
          </p:nvPr>
        </p:nvSpPr>
        <p:spPr>
          <a:xfrm>
            <a:off x="553333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18"/>
          <p:cNvSpPr txBox="1">
            <a:spLocks noGrp="1"/>
          </p:cNvSpPr>
          <p:nvPr>
            <p:ph type="body" idx="16"/>
          </p:nvPr>
        </p:nvSpPr>
        <p:spPr>
          <a:xfrm>
            <a:off x="7160722"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4" name="Google Shape;114;p18"/>
          <p:cNvSpPr>
            <a:spLocks noGrp="1"/>
          </p:cNvSpPr>
          <p:nvPr>
            <p:ph type="pic" idx="17"/>
          </p:nvPr>
        </p:nvSpPr>
        <p:spPr>
          <a:xfrm>
            <a:off x="7651069" y="1583294"/>
            <a:ext cx="528066" cy="528066"/>
          </a:xfrm>
          <a:prstGeom prst="ellipse">
            <a:avLst/>
          </a:prstGeom>
          <a:solidFill>
            <a:schemeClr val="accent1"/>
          </a:solidFill>
          <a:ln>
            <a:noFill/>
          </a:ln>
        </p:spPr>
      </p:sp>
      <p:sp>
        <p:nvSpPr>
          <p:cNvPr id="115" name="Google Shape;115;p18"/>
          <p:cNvSpPr txBox="1">
            <a:spLocks noGrp="1"/>
          </p:cNvSpPr>
          <p:nvPr>
            <p:ph type="body" idx="18"/>
          </p:nvPr>
        </p:nvSpPr>
        <p:spPr>
          <a:xfrm>
            <a:off x="7195012"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19"/>
          <p:cNvSpPr/>
          <p:nvPr/>
        </p:nvSpPr>
        <p:spPr>
          <a:xfrm>
            <a:off x="1547127" y="514856"/>
            <a:ext cx="5830972" cy="4644763"/>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431"/>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18" name="Google Shape;118;p19"/>
          <p:cNvSpPr/>
          <p:nvPr/>
        </p:nvSpPr>
        <p:spPr>
          <a:xfrm>
            <a:off x="5707689" y="1"/>
            <a:ext cx="1705251" cy="2360999"/>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19" name="Google Shape;119;p19"/>
          <p:cNvSpPr/>
          <p:nvPr/>
        </p:nvSpPr>
        <p:spPr>
          <a:xfrm>
            <a:off x="7412939" y="1"/>
            <a:ext cx="1691196" cy="2356168"/>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20" name="Google Shape;120;p19"/>
          <p:cNvSpPr/>
          <p:nvPr/>
        </p:nvSpPr>
        <p:spPr>
          <a:xfrm>
            <a:off x="6296798" y="1"/>
            <a:ext cx="2219402" cy="1764595"/>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21" name="Google Shape;121;p19"/>
          <p:cNvSpPr/>
          <p:nvPr/>
        </p:nvSpPr>
        <p:spPr>
          <a:xfrm>
            <a:off x="1043140" y="2347997"/>
            <a:ext cx="2329686" cy="2811623"/>
          </a:xfrm>
          <a:custGeom>
            <a:avLst/>
            <a:gdLst/>
            <a:ahLst/>
            <a:cxnLst/>
            <a:rect l="l" t="t" r="r" b="b"/>
            <a:pathLst>
              <a:path w="3106248" h="3748831" extrusionOk="0">
                <a:moveTo>
                  <a:pt x="0" y="0"/>
                </a:moveTo>
                <a:lnTo>
                  <a:pt x="3106248" y="3748831"/>
                </a:lnTo>
                <a:lnTo>
                  <a:pt x="0" y="3748831"/>
                </a:lnTo>
                <a:close/>
              </a:path>
            </a:pathLst>
          </a:custGeom>
          <a:solidFill>
            <a:schemeClr val="accent2">
              <a:alpha val="98431"/>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22" name="Google Shape;122;p19"/>
          <p:cNvSpPr/>
          <p:nvPr/>
        </p:nvSpPr>
        <p:spPr>
          <a:xfrm>
            <a:off x="0" y="2347996"/>
            <a:ext cx="1050480" cy="2811624"/>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EB Garamond"/>
              <a:ea typeface="EB Garamond"/>
              <a:cs typeface="EB Garamond"/>
              <a:sym typeface="EB Garamond"/>
            </a:endParaRPr>
          </a:p>
        </p:txBody>
      </p:sp>
      <p:sp>
        <p:nvSpPr>
          <p:cNvPr id="123" name="Google Shape;123;p19"/>
          <p:cNvSpPr txBox="1">
            <a:spLocks noGrp="1"/>
          </p:cNvSpPr>
          <p:nvPr>
            <p:ph type="title"/>
          </p:nvPr>
        </p:nvSpPr>
        <p:spPr>
          <a:xfrm>
            <a:off x="2171700" y="2832354"/>
            <a:ext cx="4800600"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sz="3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19"/>
          <p:cNvSpPr txBox="1">
            <a:spLocks noGrp="1"/>
          </p:cNvSpPr>
          <p:nvPr>
            <p:ph type="body" idx="1"/>
          </p:nvPr>
        </p:nvSpPr>
        <p:spPr>
          <a:xfrm>
            <a:off x="2171700" y="3538728"/>
            <a:ext cx="4800600" cy="384048"/>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1800"/>
              <a:buNone/>
              <a:defRPr sz="1800">
                <a:solidFill>
                  <a:schemeClr val="accent6"/>
                </a:solidFill>
              </a:defRPr>
            </a:lvl1pPr>
            <a:lvl2pPr marL="914400" lvl="1" indent="-228600" algn="l">
              <a:lnSpc>
                <a:spcPct val="100000"/>
              </a:lnSpc>
              <a:spcBef>
                <a:spcPts val="300"/>
              </a:spcBef>
              <a:spcAft>
                <a:spcPts val="0"/>
              </a:spcAft>
              <a:buClr>
                <a:srgbClr val="888888"/>
              </a:buClr>
              <a:buSzPts val="1500"/>
              <a:buNone/>
              <a:defRPr sz="1500">
                <a:solidFill>
                  <a:srgbClr val="888888"/>
                </a:solidFill>
              </a:defRPr>
            </a:lvl2pPr>
            <a:lvl3pPr marL="1371600" lvl="2" indent="-228600" algn="l">
              <a:lnSpc>
                <a:spcPct val="100000"/>
              </a:lnSpc>
              <a:spcBef>
                <a:spcPts val="300"/>
              </a:spcBef>
              <a:spcAft>
                <a:spcPts val="0"/>
              </a:spcAft>
              <a:buClr>
                <a:srgbClr val="888888"/>
              </a:buClr>
              <a:buSzPts val="1400"/>
              <a:buNone/>
              <a:defRPr sz="1400">
                <a:solidFill>
                  <a:srgbClr val="888888"/>
                </a:solidFill>
              </a:defRPr>
            </a:lvl3pPr>
            <a:lvl4pPr marL="1828800" lvl="3" indent="-228600" algn="l">
              <a:lnSpc>
                <a:spcPct val="100000"/>
              </a:lnSpc>
              <a:spcBef>
                <a:spcPts val="300"/>
              </a:spcBef>
              <a:spcAft>
                <a:spcPts val="0"/>
              </a:spcAft>
              <a:buClr>
                <a:srgbClr val="888888"/>
              </a:buClr>
              <a:buSzPts val="1200"/>
              <a:buNone/>
              <a:defRPr sz="1200">
                <a:solidFill>
                  <a:srgbClr val="888888"/>
                </a:solidFill>
              </a:defRPr>
            </a:lvl4pPr>
            <a:lvl5pPr marL="2286000" lvl="4" indent="-228600" algn="l">
              <a:lnSpc>
                <a:spcPct val="100000"/>
              </a:lnSpc>
              <a:spcBef>
                <a:spcPts val="3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20"/>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EB Garamond"/>
              <a:ea typeface="EB Garamond"/>
              <a:cs typeface="EB Garamond"/>
              <a:sym typeface="EB Garamond"/>
            </a:endParaRPr>
          </a:p>
        </p:txBody>
      </p:sp>
      <p:sp>
        <p:nvSpPr>
          <p:cNvPr id="127" name="Google Shape;127;p2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152343"/>
              </a:lnSpc>
              <a:spcBef>
                <a:spcPts val="0"/>
              </a:spcBef>
              <a:spcAft>
                <a:spcPts val="0"/>
              </a:spcAft>
              <a:buClr>
                <a:schemeClr val="accent6"/>
              </a:buClr>
              <a:buSzPts val="2400"/>
              <a:buFont typeface="Arial Black"/>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0"/>
          <p:cNvSpPr>
            <a:spLocks noGrp="1"/>
          </p:cNvSpPr>
          <p:nvPr>
            <p:ph type="pic" idx="2"/>
          </p:nvPr>
        </p:nvSpPr>
        <p:spPr>
          <a:xfrm>
            <a:off x="3887391" y="740569"/>
            <a:ext cx="4629150" cy="3655219"/>
          </a:xfrm>
          <a:prstGeom prst="rect">
            <a:avLst/>
          </a:prstGeom>
          <a:noFill/>
          <a:ln>
            <a:noFill/>
          </a:ln>
        </p:spPr>
      </p:sp>
      <p:sp>
        <p:nvSpPr>
          <p:cNvPr id="129" name="Google Shape;129;p20"/>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300"/>
              </a:spcBef>
              <a:spcAft>
                <a:spcPts val="0"/>
              </a:spcAft>
              <a:buClr>
                <a:schemeClr val="accent6"/>
              </a:buClr>
              <a:buSzPts val="1200"/>
              <a:buNone/>
              <a:defRPr sz="1200"/>
            </a:lvl1pPr>
            <a:lvl2pPr marL="914400" lvl="1" indent="-228600" algn="l">
              <a:lnSpc>
                <a:spcPct val="100000"/>
              </a:lnSpc>
              <a:spcBef>
                <a:spcPts val="300"/>
              </a:spcBef>
              <a:spcAft>
                <a:spcPts val="0"/>
              </a:spcAft>
              <a:buClr>
                <a:schemeClr val="accent6"/>
              </a:buClr>
              <a:buSzPts val="1100"/>
              <a:buNone/>
              <a:defRPr sz="1100"/>
            </a:lvl2pPr>
            <a:lvl3pPr marL="1371600" lvl="2" indent="-228600" algn="l">
              <a:lnSpc>
                <a:spcPct val="100000"/>
              </a:lnSpc>
              <a:spcBef>
                <a:spcPts val="300"/>
              </a:spcBef>
              <a:spcAft>
                <a:spcPts val="0"/>
              </a:spcAft>
              <a:buClr>
                <a:schemeClr val="accent6"/>
              </a:buClr>
              <a:buSzPts val="900"/>
              <a:buNone/>
              <a:defRPr sz="900"/>
            </a:lvl3pPr>
            <a:lvl4pPr marL="1828800" lvl="3" indent="-228600" algn="l">
              <a:lnSpc>
                <a:spcPct val="100000"/>
              </a:lnSpc>
              <a:spcBef>
                <a:spcPts val="300"/>
              </a:spcBef>
              <a:spcAft>
                <a:spcPts val="0"/>
              </a:spcAft>
              <a:buClr>
                <a:schemeClr val="accent6"/>
              </a:buClr>
              <a:buSzPts val="800"/>
              <a:buNone/>
              <a:defRPr sz="800"/>
            </a:lvl4pPr>
            <a:lvl5pPr marL="2286000" lvl="4" indent="-228600" algn="l">
              <a:lnSpc>
                <a:spcPct val="100000"/>
              </a:lnSpc>
              <a:spcBef>
                <a:spcPts val="300"/>
              </a:spcBef>
              <a:spcAft>
                <a:spcPts val="0"/>
              </a:spcAft>
              <a:buClr>
                <a:schemeClr val="accent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0" name="Google Shape;130;p20"/>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20"/>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21"/>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sp>
        <p:nvSpPr>
          <p:cNvPr id="134" name="Google Shape;134;p21"/>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21"/>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SzPts val="900"/>
              <a:buNone/>
              <a:defRPr/>
            </a:lvl1pPr>
            <a:lvl2pPr marL="0" marR="0" lvl="1" indent="0" algn="ctr">
              <a:lnSpc>
                <a:spcPct val="100000"/>
              </a:lnSpc>
              <a:spcBef>
                <a:spcPts val="0"/>
              </a:spcBef>
              <a:spcAft>
                <a:spcPts val="0"/>
              </a:spcAft>
              <a:buSzPts val="900"/>
              <a:buNone/>
              <a:defRPr/>
            </a:lvl2pPr>
            <a:lvl3pPr marL="0" marR="0" lvl="2" indent="0" algn="ctr">
              <a:lnSpc>
                <a:spcPct val="100000"/>
              </a:lnSpc>
              <a:spcBef>
                <a:spcPts val="0"/>
              </a:spcBef>
              <a:spcAft>
                <a:spcPts val="0"/>
              </a:spcAft>
              <a:buSzPts val="900"/>
              <a:buNone/>
              <a:defRPr/>
            </a:lvl3pPr>
            <a:lvl4pPr marL="0" marR="0" lvl="3" indent="0" algn="ctr">
              <a:lnSpc>
                <a:spcPct val="100000"/>
              </a:lnSpc>
              <a:spcBef>
                <a:spcPts val="0"/>
              </a:spcBef>
              <a:spcAft>
                <a:spcPts val="0"/>
              </a:spcAft>
              <a:buSzPts val="900"/>
              <a:buNone/>
              <a:defRPr/>
            </a:lvl4pPr>
            <a:lvl5pPr marL="0" marR="0" lvl="4" indent="0" algn="ctr">
              <a:lnSpc>
                <a:spcPct val="100000"/>
              </a:lnSpc>
              <a:spcBef>
                <a:spcPts val="0"/>
              </a:spcBef>
              <a:spcAft>
                <a:spcPts val="0"/>
              </a:spcAft>
              <a:buSzPts val="900"/>
              <a:buNone/>
              <a:defRPr/>
            </a:lvl5pPr>
            <a:lvl6pPr marL="0" marR="0" lvl="5" indent="0" algn="ctr">
              <a:lnSpc>
                <a:spcPct val="100000"/>
              </a:lnSpc>
              <a:spcBef>
                <a:spcPts val="0"/>
              </a:spcBef>
              <a:spcAft>
                <a:spcPts val="0"/>
              </a:spcAft>
              <a:buSzPts val="900"/>
              <a:buNone/>
              <a:defRPr/>
            </a:lvl6pPr>
            <a:lvl7pPr marL="0" marR="0" lvl="6" indent="0" algn="ctr">
              <a:lnSpc>
                <a:spcPct val="100000"/>
              </a:lnSpc>
              <a:spcBef>
                <a:spcPts val="0"/>
              </a:spcBef>
              <a:spcAft>
                <a:spcPts val="0"/>
              </a:spcAft>
              <a:buSzPts val="900"/>
              <a:buNone/>
              <a:defRPr/>
            </a:lvl7pPr>
            <a:lvl8pPr marL="0" marR="0" lvl="7" indent="0" algn="ctr">
              <a:lnSpc>
                <a:spcPct val="100000"/>
              </a:lnSpc>
              <a:spcBef>
                <a:spcPts val="0"/>
              </a:spcBef>
              <a:spcAft>
                <a:spcPts val="0"/>
              </a:spcAft>
              <a:buSzPts val="900"/>
              <a:buNone/>
              <a:defRPr/>
            </a:lvl8pPr>
            <a:lvl9pPr marL="0" marR="0" lvl="8" indent="0" algn="ctr">
              <a:lnSpc>
                <a:spcPct val="100000"/>
              </a:lnSpc>
              <a:spcBef>
                <a:spcPts val="0"/>
              </a:spcBef>
              <a:spcAft>
                <a:spcPts val="0"/>
              </a:spcAft>
              <a:buSzPts val="9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569214" y="925830"/>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22"/>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22"/>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40" name="Google Shape;140;p22"/>
          <p:cNvSpPr txBox="1">
            <a:spLocks noGrp="1"/>
          </p:cNvSpPr>
          <p:nvPr>
            <p:ph type="body" idx="1"/>
          </p:nvPr>
        </p:nvSpPr>
        <p:spPr>
          <a:xfrm>
            <a:off x="534924" y="2057400"/>
            <a:ext cx="2496312" cy="2667762"/>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1" name="Google Shape;141;p22"/>
          <p:cNvSpPr>
            <a:spLocks noGrp="1"/>
          </p:cNvSpPr>
          <p:nvPr>
            <p:ph type="pic" idx="2"/>
          </p:nvPr>
        </p:nvSpPr>
        <p:spPr>
          <a:xfrm>
            <a:off x="1433322" y="1693926"/>
            <a:ext cx="699516" cy="699516"/>
          </a:xfrm>
          <a:prstGeom prst="ellipse">
            <a:avLst/>
          </a:prstGeom>
          <a:solidFill>
            <a:schemeClr val="accent3"/>
          </a:solidFill>
          <a:ln>
            <a:noFill/>
          </a:ln>
        </p:spPr>
      </p:sp>
      <p:sp>
        <p:nvSpPr>
          <p:cNvPr id="142" name="Google Shape;142;p22"/>
          <p:cNvSpPr txBox="1">
            <a:spLocks noGrp="1"/>
          </p:cNvSpPr>
          <p:nvPr>
            <p:ph type="body" idx="3"/>
          </p:nvPr>
        </p:nvSpPr>
        <p:spPr>
          <a:xfrm>
            <a:off x="744093"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2"/>
          <p:cNvSpPr txBox="1">
            <a:spLocks noGrp="1"/>
          </p:cNvSpPr>
          <p:nvPr>
            <p:ph type="body" idx="4"/>
          </p:nvPr>
        </p:nvSpPr>
        <p:spPr>
          <a:xfrm>
            <a:off x="3332988" y="2057400"/>
            <a:ext cx="2496312" cy="2667762"/>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4" name="Google Shape;144;p22"/>
          <p:cNvSpPr>
            <a:spLocks noGrp="1"/>
          </p:cNvSpPr>
          <p:nvPr>
            <p:ph type="pic" idx="5"/>
          </p:nvPr>
        </p:nvSpPr>
        <p:spPr>
          <a:xfrm>
            <a:off x="4231386" y="1693926"/>
            <a:ext cx="699516" cy="699516"/>
          </a:xfrm>
          <a:prstGeom prst="ellipse">
            <a:avLst/>
          </a:prstGeom>
          <a:solidFill>
            <a:schemeClr val="accent1"/>
          </a:solidFill>
          <a:ln>
            <a:noFill/>
          </a:ln>
        </p:spPr>
      </p:sp>
      <p:sp>
        <p:nvSpPr>
          <p:cNvPr id="145" name="Google Shape;145;p22"/>
          <p:cNvSpPr txBox="1">
            <a:spLocks noGrp="1"/>
          </p:cNvSpPr>
          <p:nvPr>
            <p:ph type="body" idx="6"/>
          </p:nvPr>
        </p:nvSpPr>
        <p:spPr>
          <a:xfrm>
            <a:off x="3542157"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p22"/>
          <p:cNvSpPr txBox="1">
            <a:spLocks noGrp="1"/>
          </p:cNvSpPr>
          <p:nvPr>
            <p:ph type="body" idx="7"/>
          </p:nvPr>
        </p:nvSpPr>
        <p:spPr>
          <a:xfrm>
            <a:off x="6069330" y="2057400"/>
            <a:ext cx="2496312" cy="2667762"/>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7" name="Google Shape;147;p22"/>
          <p:cNvSpPr>
            <a:spLocks noGrp="1"/>
          </p:cNvSpPr>
          <p:nvPr>
            <p:ph type="pic" idx="8"/>
          </p:nvPr>
        </p:nvSpPr>
        <p:spPr>
          <a:xfrm>
            <a:off x="6967728" y="1693926"/>
            <a:ext cx="699516" cy="699516"/>
          </a:xfrm>
          <a:prstGeom prst="ellipse">
            <a:avLst/>
          </a:prstGeom>
          <a:solidFill>
            <a:schemeClr val="accent4"/>
          </a:solidFill>
          <a:ln>
            <a:noFill/>
          </a:ln>
        </p:spPr>
      </p:sp>
      <p:sp>
        <p:nvSpPr>
          <p:cNvPr id="148" name="Google Shape;148;p22"/>
          <p:cNvSpPr txBox="1">
            <a:spLocks noGrp="1"/>
          </p:cNvSpPr>
          <p:nvPr>
            <p:ph type="body" idx="9"/>
          </p:nvPr>
        </p:nvSpPr>
        <p:spPr>
          <a:xfrm>
            <a:off x="6278499"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rmAutofit/>
          </a:bodyPr>
          <a:lstStyle>
            <a:lvl1pPr marR="0" lvl="0" algn="ctr" rtl="0">
              <a:lnSpc>
                <a:spcPct val="110795"/>
              </a:lnSpc>
              <a:spcBef>
                <a:spcPts val="0"/>
              </a:spcBef>
              <a:spcAft>
                <a:spcPts val="0"/>
              </a:spcAft>
              <a:buClr>
                <a:schemeClr val="accent6"/>
              </a:buClr>
              <a:buSzPts val="3300"/>
              <a:buFont typeface="Arial Black"/>
              <a:buNone/>
              <a:defRPr sz="3300" b="1" i="0" u="none" strike="noStrike" cap="none">
                <a:solidFill>
                  <a:schemeClr val="accent6"/>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569214" y="1577340"/>
            <a:ext cx="8003286" cy="3263503"/>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100000"/>
              </a:lnSpc>
              <a:spcBef>
                <a:spcPts val="300"/>
              </a:spcBef>
              <a:spcAft>
                <a:spcPts val="0"/>
              </a:spcAft>
              <a:buClr>
                <a:schemeClr val="accent6"/>
              </a:buClr>
              <a:buSzPts val="2100"/>
              <a:buFont typeface="Arial"/>
              <a:buChar char="•"/>
              <a:defRPr sz="2100" b="0" i="0" u="none" strike="noStrike" cap="none">
                <a:solidFill>
                  <a:schemeClr val="accent6"/>
                </a:solidFill>
                <a:latin typeface="EB Garamond"/>
                <a:ea typeface="EB Garamond"/>
                <a:cs typeface="EB Garamond"/>
                <a:sym typeface="EB Garamond"/>
              </a:defRPr>
            </a:lvl1pPr>
            <a:lvl2pPr marL="914400" marR="0" lvl="1" indent="-342900" algn="l" rtl="0">
              <a:lnSpc>
                <a:spcPct val="100000"/>
              </a:lnSpc>
              <a:spcBef>
                <a:spcPts val="30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2pPr>
            <a:lvl3pPr marL="1371600" marR="0" lvl="2" indent="-323850" algn="l" rtl="0">
              <a:lnSpc>
                <a:spcPct val="100000"/>
              </a:lnSpc>
              <a:spcBef>
                <a:spcPts val="300"/>
              </a:spcBef>
              <a:spcAft>
                <a:spcPts val="0"/>
              </a:spcAft>
              <a:buClr>
                <a:schemeClr val="accent6"/>
              </a:buClr>
              <a:buSzPts val="1500"/>
              <a:buFont typeface="Arial"/>
              <a:buChar char="•"/>
              <a:defRPr sz="1500" b="0" i="0" u="none" strike="noStrike" cap="none">
                <a:solidFill>
                  <a:schemeClr val="accent6"/>
                </a:solidFill>
                <a:latin typeface="EB Garamond"/>
                <a:ea typeface="EB Garamond"/>
                <a:cs typeface="EB Garamond"/>
                <a:sym typeface="EB Garamond"/>
              </a:defRPr>
            </a:lvl3pPr>
            <a:lvl4pPr marL="1828800" marR="0" lvl="3" indent="-317500" algn="l" rtl="0">
              <a:lnSpc>
                <a:spcPct val="100000"/>
              </a:lnSpc>
              <a:spcBef>
                <a:spcPts val="300"/>
              </a:spcBef>
              <a:spcAft>
                <a:spcPts val="0"/>
              </a:spcAft>
              <a:buClr>
                <a:schemeClr val="accent6"/>
              </a:buClr>
              <a:buSzPts val="1400"/>
              <a:buFont typeface="Arial"/>
              <a:buChar char="•"/>
              <a:defRPr sz="1400" b="0" i="0" u="none" strike="noStrike" cap="none">
                <a:solidFill>
                  <a:schemeClr val="accent6"/>
                </a:solidFill>
                <a:latin typeface="EB Garamond"/>
                <a:ea typeface="EB Garamond"/>
                <a:cs typeface="EB Garamond"/>
                <a:sym typeface="EB Garamond"/>
              </a:defRPr>
            </a:lvl4pPr>
            <a:lvl5pPr marL="2286000" marR="0" lvl="4" indent="-317500" algn="l" rtl="0">
              <a:lnSpc>
                <a:spcPct val="100000"/>
              </a:lnSpc>
              <a:spcBef>
                <a:spcPts val="300"/>
              </a:spcBef>
              <a:spcAft>
                <a:spcPts val="0"/>
              </a:spcAft>
              <a:buClr>
                <a:schemeClr val="accent6"/>
              </a:buClr>
              <a:buSzPts val="1400"/>
              <a:buFont typeface="Arial"/>
              <a:buChar char="•"/>
              <a:defRPr sz="1400" b="0" i="0" u="none" strike="noStrike" cap="none">
                <a:solidFill>
                  <a:schemeClr val="accent6"/>
                </a:solidFill>
                <a:latin typeface="EB Garamond"/>
                <a:ea typeface="EB Garamond"/>
                <a:cs typeface="EB Garamond"/>
                <a:sym typeface="EB Garamo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9pPr>
          </a:lstStyle>
          <a:p>
            <a:endParaRPr/>
          </a:p>
        </p:txBody>
      </p:sp>
      <p:sp>
        <p:nvSpPr>
          <p:cNvPr id="53" name="Google Shape;53;p13"/>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EB Garamond"/>
                <a:ea typeface="EB Garamond"/>
                <a:cs typeface="EB Garamond"/>
                <a:sym typeface="EB Garamond"/>
              </a:defRPr>
            </a:lvl9pPr>
          </a:lstStyle>
          <a:p>
            <a:endParaRPr/>
          </a:p>
        </p:txBody>
      </p:sp>
      <p:sp>
        <p:nvSpPr>
          <p:cNvPr id="54" name="Google Shape;54;p1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1.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1.png"/><Relationship Id="rId4" Type="http://schemas.openxmlformats.org/officeDocument/2006/relationships/notesSlide" Target="../notesSlides/notesSlide18.xml"/><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2.tmp"/><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ctrTitle"/>
          </p:nvPr>
        </p:nvSpPr>
        <p:spPr>
          <a:xfrm>
            <a:off x="2552319" y="1488186"/>
            <a:ext cx="4039362" cy="918972"/>
          </a:xfrm>
          <a:prstGeom prst="rect">
            <a:avLst/>
          </a:prstGeom>
          <a:noFill/>
          <a:ln>
            <a:noFill/>
          </a:ln>
        </p:spPr>
        <p:txBody>
          <a:bodyPr spcFirstLastPara="1" wrap="square" lIns="68575" tIns="0" rIns="68575" bIns="34275" anchor="t" anchorCtr="0">
            <a:noAutofit/>
          </a:bodyPr>
          <a:lstStyle/>
          <a:p>
            <a:pPr marL="0" lvl="0" indent="0" algn="ctr" rtl="0">
              <a:lnSpc>
                <a:spcPct val="110795"/>
              </a:lnSpc>
              <a:spcBef>
                <a:spcPts val="0"/>
              </a:spcBef>
              <a:spcAft>
                <a:spcPts val="0"/>
              </a:spcAft>
              <a:buClr>
                <a:schemeClr val="accent6"/>
              </a:buClr>
              <a:buSzPts val="3300"/>
              <a:buFont typeface="Arial Black"/>
              <a:buNone/>
            </a:pPr>
            <a:r>
              <a:rPr lang="en"/>
              <a:t>WALMART </a:t>
            </a:r>
            <a:br>
              <a:rPr lang="en"/>
            </a:br>
            <a:r>
              <a:rPr lang="en"/>
              <a:t>PREP</a:t>
            </a:r>
            <a:br>
              <a:rPr lang="en"/>
            </a:br>
            <a:endParaRPr/>
          </a:p>
        </p:txBody>
      </p:sp>
      <p:sp>
        <p:nvSpPr>
          <p:cNvPr id="277" name="Google Shape;277;p34"/>
          <p:cNvSpPr txBox="1">
            <a:spLocks noGrp="1"/>
          </p:cNvSpPr>
          <p:nvPr>
            <p:ph type="subTitle" idx="1"/>
          </p:nvPr>
        </p:nvSpPr>
        <p:spPr>
          <a:xfrm>
            <a:off x="3262122" y="2612898"/>
            <a:ext cx="2619756" cy="659181"/>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6"/>
              </a:buClr>
              <a:buSzPts val="1800"/>
              <a:buNone/>
            </a:pPr>
            <a:r>
              <a:rPr lang="en"/>
              <a:t>Alvina Bohora, Namaswini Teegala &amp; Shrey Mishra​</a:t>
            </a:r>
            <a:endParaRPr/>
          </a:p>
          <a:p>
            <a:pPr marL="0" lvl="0" indent="0" algn="ctr" rtl="0">
              <a:lnSpc>
                <a:spcPct val="100000"/>
              </a:lnSpc>
              <a:spcBef>
                <a:spcPts val="300"/>
              </a:spcBef>
              <a:spcAft>
                <a:spcPts val="0"/>
              </a:spcAft>
              <a:buClr>
                <a:schemeClr val="accent6"/>
              </a:buClr>
              <a:buSzPts val="1800"/>
              <a:buNone/>
            </a:pPr>
            <a:endParaRPr/>
          </a:p>
        </p:txBody>
      </p:sp>
      <p:pic>
        <p:nvPicPr>
          <p:cNvPr id="278" name="Google Shape;278;p34"/>
          <p:cNvPicPr preferRelativeResize="0"/>
          <p:nvPr/>
        </p:nvPicPr>
        <p:blipFill rotWithShape="1">
          <a:blip r:embed="rId3">
            <a:alphaModFix/>
          </a:blip>
          <a:srcRect t="31594" b="32453"/>
          <a:stretch/>
        </p:blipFill>
        <p:spPr>
          <a:xfrm>
            <a:off x="7283222" y="4378500"/>
            <a:ext cx="1805006" cy="648938"/>
          </a:xfrm>
          <a:prstGeom prst="rect">
            <a:avLst/>
          </a:prstGeom>
          <a:noFill/>
          <a:ln>
            <a:noFill/>
          </a:ln>
        </p:spPr>
      </p:pic>
      <p:pic>
        <p:nvPicPr>
          <p:cNvPr id="279" name="Google Shape;279;p34"/>
          <p:cNvPicPr preferRelativeResize="0"/>
          <p:nvPr/>
        </p:nvPicPr>
        <p:blipFill rotWithShape="1">
          <a:blip r:embed="rId4">
            <a:alphaModFix/>
          </a:blip>
          <a:srcRect/>
          <a:stretch/>
        </p:blipFill>
        <p:spPr>
          <a:xfrm>
            <a:off x="175344" y="4378500"/>
            <a:ext cx="648906" cy="648938"/>
          </a:xfrm>
          <a:prstGeom prst="rect">
            <a:avLst/>
          </a:prstGeom>
          <a:noFill/>
          <a:ln>
            <a:noFill/>
          </a:ln>
        </p:spPr>
      </p:pic>
      <p:pic>
        <p:nvPicPr>
          <p:cNvPr id="280" name="Google Shape;280;p34"/>
          <p:cNvPicPr preferRelativeResize="0"/>
          <p:nvPr/>
        </p:nvPicPr>
        <p:blipFill rotWithShape="1">
          <a:blip r:embed="rId5">
            <a:alphaModFix/>
          </a:blip>
          <a:srcRect/>
          <a:stretch/>
        </p:blipFill>
        <p:spPr>
          <a:xfrm>
            <a:off x="8597699" y="116063"/>
            <a:ext cx="365521"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3"/>
          <p:cNvSpPr txBox="1">
            <a:spLocks noGrp="1"/>
          </p:cNvSpPr>
          <p:nvPr>
            <p:ph type="title"/>
          </p:nvPr>
        </p:nvSpPr>
        <p:spPr>
          <a:xfrm>
            <a:off x="695699" y="521750"/>
            <a:ext cx="8003286"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SWOT Analysis </a:t>
            </a:r>
            <a:r>
              <a:rPr lang="en" sz="800"/>
              <a:t>By Alvina Bohora </a:t>
            </a:r>
            <a:endParaRPr/>
          </a:p>
        </p:txBody>
      </p:sp>
      <p:sp>
        <p:nvSpPr>
          <p:cNvPr id="381" name="Google Shape;381;p4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10</a:t>
            </a:fld>
            <a:endParaRPr/>
          </a:p>
        </p:txBody>
      </p:sp>
      <p:sp>
        <p:nvSpPr>
          <p:cNvPr id="382" name="Google Shape;382;p43"/>
          <p:cNvSpPr txBox="1">
            <a:spLocks noGrp="1"/>
          </p:cNvSpPr>
          <p:nvPr>
            <p:ph type="body" idx="1"/>
          </p:nvPr>
        </p:nvSpPr>
        <p:spPr>
          <a:xfrm>
            <a:off x="124858" y="1238411"/>
            <a:ext cx="2077974" cy="3717731"/>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342900" lvl="0" indent="-165100" algn="l" rtl="0">
              <a:lnSpc>
                <a:spcPct val="100000"/>
              </a:lnSpc>
              <a:spcBef>
                <a:spcPts val="0"/>
              </a:spcBef>
              <a:spcAft>
                <a:spcPts val="0"/>
              </a:spcAft>
              <a:buSzPts val="1400"/>
              <a:buNone/>
            </a:pPr>
            <a:r>
              <a:rPr lang="en"/>
              <a:t>         Strength</a:t>
            </a:r>
            <a:endParaRPr/>
          </a:p>
        </p:txBody>
      </p:sp>
      <p:sp>
        <p:nvSpPr>
          <p:cNvPr id="383" name="Google Shape;383;p43"/>
          <p:cNvSpPr txBox="1">
            <a:spLocks noGrp="1"/>
          </p:cNvSpPr>
          <p:nvPr>
            <p:ph type="body" idx="3"/>
          </p:nvPr>
        </p:nvSpPr>
        <p:spPr>
          <a:xfrm>
            <a:off x="219457" y="2135123"/>
            <a:ext cx="1866224" cy="2729107"/>
          </a:xfrm>
          <a:prstGeom prst="rect">
            <a:avLst/>
          </a:prstGeom>
          <a:noFill/>
          <a:ln>
            <a:noFill/>
          </a:ln>
        </p:spPr>
        <p:txBody>
          <a:bodyPr spcFirstLastPara="1" wrap="square" lIns="68575" tIns="34275" rIns="68575" bIns="34275" anchor="t" anchorCtr="0">
            <a:noAutofit/>
          </a:bodyPr>
          <a:lstStyle/>
          <a:p>
            <a:pPr marL="342900" lvl="0" indent="-234950" algn="l" rtl="0">
              <a:lnSpc>
                <a:spcPct val="100000"/>
              </a:lnSpc>
              <a:spcBef>
                <a:spcPts val="300"/>
              </a:spcBef>
              <a:spcAft>
                <a:spcPts val="0"/>
              </a:spcAft>
              <a:buClr>
                <a:schemeClr val="accent6"/>
              </a:buClr>
              <a:buSzPts val="1100"/>
              <a:buFont typeface="Arial"/>
              <a:buChar char="•"/>
            </a:pPr>
            <a:r>
              <a:rPr lang="en"/>
              <a:t>Time Saving &amp; Convenience: Our biggest strength is our offering that helps clients save time and plan any event hassle-free.</a:t>
            </a:r>
            <a:endParaRPr/>
          </a:p>
          <a:p>
            <a:pPr marL="342900" lvl="0" indent="-234950" algn="l" rtl="0">
              <a:lnSpc>
                <a:spcPct val="100000"/>
              </a:lnSpc>
              <a:spcBef>
                <a:spcPts val="300"/>
              </a:spcBef>
              <a:spcAft>
                <a:spcPts val="0"/>
              </a:spcAft>
              <a:buClr>
                <a:schemeClr val="accent6"/>
              </a:buClr>
              <a:buSzPts val="1100"/>
              <a:buFont typeface="Arial"/>
              <a:buChar char="•"/>
            </a:pPr>
            <a:r>
              <a:rPr lang="en"/>
              <a:t>Our AI Technology: there is no platform in the market currently using AI in this field.</a:t>
            </a:r>
            <a:endParaRPr/>
          </a:p>
          <a:p>
            <a:pPr marL="342900" lvl="0" indent="-234950" algn="l" rtl="0">
              <a:lnSpc>
                <a:spcPct val="100000"/>
              </a:lnSpc>
              <a:spcBef>
                <a:spcPts val="300"/>
              </a:spcBef>
              <a:spcAft>
                <a:spcPts val="0"/>
              </a:spcAft>
              <a:buClr>
                <a:schemeClr val="accent6"/>
              </a:buClr>
              <a:buSzPts val="1100"/>
              <a:buFont typeface="Arial"/>
              <a:buChar char="•"/>
            </a:pPr>
            <a:r>
              <a:rPr lang="en"/>
              <a:t>Great variety of companies to choose from. </a:t>
            </a:r>
            <a:endParaRPr/>
          </a:p>
          <a:p>
            <a:pPr marL="342900" lvl="0" indent="-234950" algn="l" rtl="0">
              <a:lnSpc>
                <a:spcPct val="100000"/>
              </a:lnSpc>
              <a:spcBef>
                <a:spcPts val="300"/>
              </a:spcBef>
              <a:spcAft>
                <a:spcPts val="0"/>
              </a:spcAft>
              <a:buClr>
                <a:schemeClr val="accent6"/>
              </a:buClr>
              <a:buSzPts val="1100"/>
              <a:buFont typeface="Arial"/>
              <a:buChar char="•"/>
            </a:pPr>
            <a:r>
              <a:rPr lang="en"/>
              <a:t>Ability to customize.</a:t>
            </a:r>
            <a:endParaRPr/>
          </a:p>
        </p:txBody>
      </p:sp>
      <p:sp>
        <p:nvSpPr>
          <p:cNvPr id="384" name="Google Shape;384;p43"/>
          <p:cNvSpPr txBox="1">
            <a:spLocks noGrp="1"/>
          </p:cNvSpPr>
          <p:nvPr>
            <p:ph type="body" idx="4"/>
          </p:nvPr>
        </p:nvSpPr>
        <p:spPr>
          <a:xfrm>
            <a:off x="2359099" y="1237869"/>
            <a:ext cx="2077974" cy="3718274"/>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lvl="0" indent="-165100" algn="l" rtl="0">
              <a:lnSpc>
                <a:spcPct val="100000"/>
              </a:lnSpc>
              <a:spcBef>
                <a:spcPts val="0"/>
              </a:spcBef>
              <a:spcAft>
                <a:spcPts val="0"/>
              </a:spcAft>
              <a:buSzPts val="1400"/>
              <a:buNone/>
            </a:pPr>
            <a:r>
              <a:rPr lang="en"/>
              <a:t>        Weakness</a:t>
            </a:r>
            <a:endParaRPr/>
          </a:p>
        </p:txBody>
      </p:sp>
      <p:sp>
        <p:nvSpPr>
          <p:cNvPr id="385" name="Google Shape;385;p43"/>
          <p:cNvSpPr txBox="1">
            <a:spLocks noGrp="1"/>
          </p:cNvSpPr>
          <p:nvPr>
            <p:ph type="body" idx="6"/>
          </p:nvPr>
        </p:nvSpPr>
        <p:spPr>
          <a:xfrm>
            <a:off x="2473970" y="2135075"/>
            <a:ext cx="1963103" cy="2729107"/>
          </a:xfrm>
          <a:prstGeom prst="rect">
            <a:avLst/>
          </a:prstGeom>
          <a:noFill/>
          <a:ln>
            <a:noFill/>
          </a:ln>
        </p:spPr>
        <p:txBody>
          <a:bodyPr spcFirstLastPara="1" wrap="square" lIns="68575" tIns="34275" rIns="68575" bIns="34275" anchor="t" anchorCtr="0">
            <a:noAutofit/>
          </a:bodyPr>
          <a:lstStyle/>
          <a:p>
            <a:pPr marL="342900" lvl="0" indent="-234950" algn="l" rtl="0">
              <a:lnSpc>
                <a:spcPct val="100000"/>
              </a:lnSpc>
              <a:spcBef>
                <a:spcPts val="300"/>
              </a:spcBef>
              <a:spcAft>
                <a:spcPts val="0"/>
              </a:spcAft>
              <a:buClr>
                <a:schemeClr val="accent6"/>
              </a:buClr>
              <a:buSzPts val="1100"/>
              <a:buFont typeface="Arial"/>
              <a:buChar char="•"/>
            </a:pPr>
            <a:r>
              <a:rPr lang="en"/>
              <a:t>We have to have a strong dataset for serving our customers and have to keep on updating it as per changing customer preferences.</a:t>
            </a:r>
            <a:endParaRPr/>
          </a:p>
          <a:p>
            <a:pPr marL="342900" lvl="0" indent="-234950" algn="l" rtl="0">
              <a:lnSpc>
                <a:spcPct val="100000"/>
              </a:lnSpc>
              <a:spcBef>
                <a:spcPts val="300"/>
              </a:spcBef>
              <a:spcAft>
                <a:spcPts val="0"/>
              </a:spcAft>
              <a:buClr>
                <a:schemeClr val="accent6"/>
              </a:buClr>
              <a:buSzPts val="1100"/>
              <a:buFont typeface="Arial"/>
              <a:buChar char="•"/>
            </a:pPr>
            <a:r>
              <a:rPr lang="en"/>
              <a:t>We have to retain strong IT team and AI experts to be able to handle any technical challenges.</a:t>
            </a:r>
            <a:endParaRPr/>
          </a:p>
          <a:p>
            <a:pPr marL="342900" lvl="0" indent="-234950" algn="l" rtl="0">
              <a:lnSpc>
                <a:spcPct val="100000"/>
              </a:lnSpc>
              <a:spcBef>
                <a:spcPts val="300"/>
              </a:spcBef>
              <a:spcAft>
                <a:spcPts val="0"/>
              </a:spcAft>
              <a:buClr>
                <a:schemeClr val="accent6"/>
              </a:buClr>
              <a:buSzPts val="1100"/>
              <a:buFont typeface="Arial"/>
              <a:buChar char="•"/>
            </a:pPr>
            <a:r>
              <a:rPr lang="en"/>
              <a:t>We have to take care that our cost should not exceed a certain limit as easy to get expensive very fast.</a:t>
            </a:r>
            <a:endParaRPr/>
          </a:p>
          <a:p>
            <a:pPr marL="101600" lvl="0" indent="0" algn="l" rtl="0">
              <a:lnSpc>
                <a:spcPct val="100000"/>
              </a:lnSpc>
              <a:spcBef>
                <a:spcPts val="300"/>
              </a:spcBef>
              <a:spcAft>
                <a:spcPts val="0"/>
              </a:spcAft>
              <a:buSzPts val="1100"/>
              <a:buNone/>
            </a:pPr>
            <a:endParaRPr/>
          </a:p>
        </p:txBody>
      </p:sp>
      <p:sp>
        <p:nvSpPr>
          <p:cNvPr id="386" name="Google Shape;386;p43"/>
          <p:cNvSpPr txBox="1">
            <a:spLocks noGrp="1"/>
          </p:cNvSpPr>
          <p:nvPr>
            <p:ph type="body" idx="7"/>
          </p:nvPr>
        </p:nvSpPr>
        <p:spPr>
          <a:xfrm>
            <a:off x="4593250" y="1237869"/>
            <a:ext cx="2133368" cy="3717731"/>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p>
            <a:pPr marL="342900" lvl="0" indent="-165100" algn="l" rtl="0">
              <a:lnSpc>
                <a:spcPct val="100000"/>
              </a:lnSpc>
              <a:spcBef>
                <a:spcPts val="0"/>
              </a:spcBef>
              <a:spcAft>
                <a:spcPts val="0"/>
              </a:spcAft>
              <a:buSzPts val="1400"/>
              <a:buNone/>
            </a:pPr>
            <a:r>
              <a:rPr lang="en"/>
              <a:t>       Opportunity</a:t>
            </a:r>
            <a:endParaRPr/>
          </a:p>
        </p:txBody>
      </p:sp>
      <p:sp>
        <p:nvSpPr>
          <p:cNvPr id="387" name="Google Shape;387;p43"/>
          <p:cNvSpPr txBox="1">
            <a:spLocks noGrp="1"/>
          </p:cNvSpPr>
          <p:nvPr>
            <p:ph type="body" idx="9"/>
          </p:nvPr>
        </p:nvSpPr>
        <p:spPr>
          <a:xfrm>
            <a:off x="4697341" y="2135075"/>
            <a:ext cx="1958419" cy="2729107"/>
          </a:xfrm>
          <a:prstGeom prst="rect">
            <a:avLst/>
          </a:prstGeom>
          <a:noFill/>
          <a:ln>
            <a:noFill/>
          </a:ln>
        </p:spPr>
        <p:txBody>
          <a:bodyPr spcFirstLastPara="1" wrap="square" lIns="68575" tIns="34275" rIns="68575" bIns="34275" anchor="t" anchorCtr="0">
            <a:noAutofit/>
          </a:bodyPr>
          <a:lstStyle/>
          <a:p>
            <a:pPr marL="342900" lvl="0" indent="-234950" algn="l" rtl="0">
              <a:lnSpc>
                <a:spcPct val="100000"/>
              </a:lnSpc>
              <a:spcBef>
                <a:spcPts val="300"/>
              </a:spcBef>
              <a:spcAft>
                <a:spcPts val="0"/>
              </a:spcAft>
              <a:buClr>
                <a:schemeClr val="accent6"/>
              </a:buClr>
              <a:buSzPts val="1100"/>
              <a:buFont typeface="Arial"/>
              <a:buChar char="•"/>
            </a:pPr>
            <a:r>
              <a:rPr lang="en"/>
              <a:t>To be able to expand and serve to all cultural specific needs. (e.g. our clients can get all their cultural specific groceries, festival essentials etc)</a:t>
            </a:r>
            <a:endParaRPr/>
          </a:p>
          <a:p>
            <a:pPr marL="342900" lvl="0" indent="-234950" algn="l" rtl="0">
              <a:lnSpc>
                <a:spcPct val="100000"/>
              </a:lnSpc>
              <a:spcBef>
                <a:spcPts val="300"/>
              </a:spcBef>
              <a:spcAft>
                <a:spcPts val="0"/>
              </a:spcAft>
              <a:buClr>
                <a:schemeClr val="accent6"/>
              </a:buClr>
              <a:buSzPts val="1100"/>
              <a:buFont typeface="Arial"/>
              <a:buChar char="•"/>
            </a:pPr>
            <a:r>
              <a:rPr lang="en"/>
              <a:t>Partnership opportunity with different stores and platform.</a:t>
            </a:r>
            <a:endParaRPr/>
          </a:p>
          <a:p>
            <a:pPr marL="342900" lvl="0" indent="-234950" algn="l" rtl="0">
              <a:lnSpc>
                <a:spcPct val="100000"/>
              </a:lnSpc>
              <a:spcBef>
                <a:spcPts val="300"/>
              </a:spcBef>
              <a:spcAft>
                <a:spcPts val="0"/>
              </a:spcAft>
              <a:buClr>
                <a:schemeClr val="accent6"/>
              </a:buClr>
              <a:buSzPts val="1100"/>
              <a:buFont typeface="Arial"/>
              <a:buChar char="•"/>
            </a:pPr>
            <a:r>
              <a:rPr lang="en"/>
              <a:t>Partnership with event planners.</a:t>
            </a:r>
            <a:endParaRPr/>
          </a:p>
          <a:p>
            <a:pPr marL="342900" lvl="0" indent="-165100" algn="l" rtl="0">
              <a:lnSpc>
                <a:spcPct val="100000"/>
              </a:lnSpc>
              <a:spcBef>
                <a:spcPts val="300"/>
              </a:spcBef>
              <a:spcAft>
                <a:spcPts val="0"/>
              </a:spcAft>
              <a:buClr>
                <a:schemeClr val="accent6"/>
              </a:buClr>
              <a:buSzPts val="1100"/>
              <a:buFont typeface="Arial"/>
              <a:buNone/>
            </a:pPr>
            <a:endParaRPr/>
          </a:p>
        </p:txBody>
      </p:sp>
      <p:sp>
        <p:nvSpPr>
          <p:cNvPr id="388" name="Google Shape;388;p43"/>
          <p:cNvSpPr txBox="1"/>
          <p:nvPr/>
        </p:nvSpPr>
        <p:spPr>
          <a:xfrm>
            <a:off x="6846569" y="1237869"/>
            <a:ext cx="2077974" cy="3718274"/>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l"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          Threat</a:t>
            </a:r>
            <a:endParaRPr sz="1100"/>
          </a:p>
        </p:txBody>
      </p:sp>
      <p:sp>
        <p:nvSpPr>
          <p:cNvPr id="389" name="Google Shape;389;p43"/>
          <p:cNvSpPr txBox="1"/>
          <p:nvPr/>
        </p:nvSpPr>
        <p:spPr>
          <a:xfrm>
            <a:off x="6991271" y="2135075"/>
            <a:ext cx="1933271" cy="2729107"/>
          </a:xfrm>
          <a:prstGeom prst="rect">
            <a:avLst/>
          </a:prstGeom>
          <a:noFill/>
          <a:ln>
            <a:noFill/>
          </a:ln>
        </p:spPr>
        <p:txBody>
          <a:bodyPr spcFirstLastPara="1" wrap="square" lIns="68575" tIns="34275" rIns="68575" bIns="34275" anchor="t" anchorCtr="0">
            <a:noAutofit/>
          </a:bodyPr>
          <a:lstStyle/>
          <a:p>
            <a:pPr marL="342900" marR="0" lvl="0" indent="-234950" algn="l" rtl="0">
              <a:lnSpc>
                <a:spcPct val="100000"/>
              </a:lnSpc>
              <a:spcBef>
                <a:spcPts val="300"/>
              </a:spcBef>
              <a:spcAft>
                <a:spcPts val="0"/>
              </a:spcAft>
              <a:buClr>
                <a:schemeClr val="accent6"/>
              </a:buClr>
              <a:buSzPts val="1100"/>
              <a:buFont typeface="Arial"/>
              <a:buChar char="•"/>
            </a:pPr>
            <a:r>
              <a:rPr lang="en" sz="1100" b="0" i="0" u="none" strike="noStrike" cap="none">
                <a:solidFill>
                  <a:schemeClr val="accent6"/>
                </a:solidFill>
                <a:latin typeface="EB Garamond"/>
                <a:ea typeface="EB Garamond"/>
                <a:cs typeface="EB Garamond"/>
                <a:sym typeface="EB Garamond"/>
              </a:rPr>
              <a:t>Individual websites could be a strong alternative but we are at an advantage of have the AI Technology that they don’t but they might end up implementing AI in their platforms too thus there is a need to be alert.</a:t>
            </a:r>
            <a:endParaRPr sz="1100"/>
          </a:p>
          <a:p>
            <a:pPr marL="342900" marR="0" lvl="0" indent="-234950" algn="l" rtl="0">
              <a:lnSpc>
                <a:spcPct val="100000"/>
              </a:lnSpc>
              <a:spcBef>
                <a:spcPts val="300"/>
              </a:spcBef>
              <a:spcAft>
                <a:spcPts val="0"/>
              </a:spcAft>
              <a:buClr>
                <a:schemeClr val="accent6"/>
              </a:buClr>
              <a:buSzPts val="1100"/>
              <a:buFont typeface="Arial"/>
              <a:buChar char="•"/>
            </a:pPr>
            <a:r>
              <a:rPr lang="en" sz="1100" b="0" i="0" u="none" strike="noStrike" cap="none">
                <a:solidFill>
                  <a:schemeClr val="accent6"/>
                </a:solidFill>
                <a:latin typeface="EB Garamond"/>
                <a:ea typeface="EB Garamond"/>
                <a:cs typeface="EB Garamond"/>
                <a:sym typeface="EB Garamond"/>
              </a:rPr>
              <a:t>Loss of clients due to lack of personal touch that they might get from visiting a store.</a:t>
            </a:r>
            <a:endParaRPr sz="1100"/>
          </a:p>
          <a:p>
            <a:pPr marL="342900" marR="0" lvl="0" indent="-165100" algn="l" rtl="0">
              <a:lnSpc>
                <a:spcPct val="100000"/>
              </a:lnSpc>
              <a:spcBef>
                <a:spcPts val="300"/>
              </a:spcBef>
              <a:spcAft>
                <a:spcPts val="0"/>
              </a:spcAft>
              <a:buClr>
                <a:schemeClr val="accent6"/>
              </a:buClr>
              <a:buSzPts val="1100"/>
              <a:buFont typeface="Arial"/>
              <a:buNone/>
            </a:pPr>
            <a:endParaRPr sz="1100" b="0" i="0" u="none" strike="noStrike" cap="none">
              <a:solidFill>
                <a:schemeClr val="accent6"/>
              </a:solidFill>
              <a:latin typeface="EB Garamond"/>
              <a:ea typeface="EB Garamond"/>
              <a:cs typeface="EB Garamond"/>
              <a:sym typeface="EB Garamond"/>
            </a:endParaRPr>
          </a:p>
        </p:txBody>
      </p:sp>
      <p:pic>
        <p:nvPicPr>
          <p:cNvPr id="390" name="Google Shape;390;p43" descr="Handshake"/>
          <p:cNvPicPr preferRelativeResize="0"/>
          <p:nvPr/>
        </p:nvPicPr>
        <p:blipFill rotWithShape="1">
          <a:blip r:embed="rId3">
            <a:alphaModFix/>
          </a:blip>
          <a:srcRect/>
          <a:stretch/>
        </p:blipFill>
        <p:spPr>
          <a:xfrm>
            <a:off x="5407624" y="1276672"/>
            <a:ext cx="468394" cy="468394"/>
          </a:xfrm>
          <a:prstGeom prst="rect">
            <a:avLst/>
          </a:prstGeom>
          <a:noFill/>
          <a:ln>
            <a:noFill/>
          </a:ln>
        </p:spPr>
      </p:pic>
      <p:pic>
        <p:nvPicPr>
          <p:cNvPr id="391" name="Google Shape;391;p43" descr="Target Audience"/>
          <p:cNvPicPr preferRelativeResize="0"/>
          <p:nvPr/>
        </p:nvPicPr>
        <p:blipFill rotWithShape="1">
          <a:blip r:embed="rId4">
            <a:alphaModFix/>
          </a:blip>
          <a:srcRect/>
          <a:stretch/>
        </p:blipFill>
        <p:spPr>
          <a:xfrm>
            <a:off x="3217311" y="1340975"/>
            <a:ext cx="380537" cy="380537"/>
          </a:xfrm>
          <a:prstGeom prst="rect">
            <a:avLst/>
          </a:prstGeom>
          <a:noFill/>
          <a:ln>
            <a:noFill/>
          </a:ln>
        </p:spPr>
      </p:pic>
      <p:pic>
        <p:nvPicPr>
          <p:cNvPr id="392" name="Google Shape;392;p43" descr="Business Growth"/>
          <p:cNvPicPr preferRelativeResize="0"/>
          <p:nvPr/>
        </p:nvPicPr>
        <p:blipFill rotWithShape="1">
          <a:blip r:embed="rId5">
            <a:alphaModFix/>
          </a:blip>
          <a:srcRect/>
          <a:stretch/>
        </p:blipFill>
        <p:spPr>
          <a:xfrm>
            <a:off x="953984" y="1340974"/>
            <a:ext cx="419723" cy="419723"/>
          </a:xfrm>
          <a:prstGeom prst="rect">
            <a:avLst/>
          </a:prstGeom>
          <a:noFill/>
          <a:ln>
            <a:noFill/>
          </a:ln>
        </p:spPr>
      </p:pic>
      <p:pic>
        <p:nvPicPr>
          <p:cNvPr id="393" name="Google Shape;393;p43" descr="Questions"/>
          <p:cNvPicPr preferRelativeResize="0"/>
          <p:nvPr/>
        </p:nvPicPr>
        <p:blipFill rotWithShape="1">
          <a:blip r:embed="rId6">
            <a:alphaModFix/>
          </a:blip>
          <a:srcRect/>
          <a:stretch/>
        </p:blipFill>
        <p:spPr>
          <a:xfrm>
            <a:off x="7713390" y="1388975"/>
            <a:ext cx="332537" cy="332537"/>
          </a:xfrm>
          <a:prstGeom prst="rect">
            <a:avLst/>
          </a:prstGeom>
          <a:noFill/>
          <a:ln>
            <a:noFill/>
          </a:ln>
        </p:spPr>
      </p:pic>
      <p:pic>
        <p:nvPicPr>
          <p:cNvPr id="394" name="Google Shape;394;p43"/>
          <p:cNvPicPr preferRelativeResize="0"/>
          <p:nvPr/>
        </p:nvPicPr>
        <p:blipFill rotWithShape="1">
          <a:blip r:embed="rId7">
            <a:alphaModFix/>
          </a:blip>
          <a:srcRect/>
          <a:stretch/>
        </p:blipFill>
        <p:spPr>
          <a:xfrm>
            <a:off x="7879658" y="279318"/>
            <a:ext cx="365521"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5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subTitle" idx="1"/>
          </p:nvPr>
        </p:nvSpPr>
        <p:spPr>
          <a:xfrm>
            <a:off x="6142482" y="1341556"/>
            <a:ext cx="3081528" cy="2996946"/>
          </a:xfrm>
          <a:prstGeom prst="rect">
            <a:avLst/>
          </a:prstGeom>
          <a:noFill/>
          <a:ln>
            <a:noFill/>
          </a:ln>
        </p:spPr>
        <p:txBody>
          <a:bodyPr spcFirstLastPara="1" wrap="square" lIns="68575" tIns="0" rIns="68575" bIns="0" anchor="t" anchorCtr="0">
            <a:noAutofit/>
          </a:bodyPr>
          <a:lstStyle/>
          <a:p>
            <a:pPr marL="342900" lvl="0" indent="-304800" algn="l" rtl="0">
              <a:lnSpc>
                <a:spcPct val="100000"/>
              </a:lnSpc>
              <a:spcBef>
                <a:spcPts val="400"/>
              </a:spcBef>
              <a:spcAft>
                <a:spcPts val="0"/>
              </a:spcAft>
              <a:buClr>
                <a:schemeClr val="accent6"/>
              </a:buClr>
              <a:buSzPts val="1800"/>
              <a:buNone/>
            </a:pPr>
            <a:r>
              <a:rPr lang="en" sz="2400" b="1"/>
              <a:t>Perceptual Maps: </a:t>
            </a:r>
            <a:endParaRPr/>
          </a:p>
          <a:p>
            <a:pPr marL="342900" lvl="0" indent="-304800" algn="l" rtl="0">
              <a:lnSpc>
                <a:spcPct val="100000"/>
              </a:lnSpc>
              <a:spcBef>
                <a:spcPts val="400"/>
              </a:spcBef>
              <a:spcAft>
                <a:spcPts val="0"/>
              </a:spcAft>
              <a:buClr>
                <a:schemeClr val="accent6"/>
              </a:buClr>
              <a:buSzPts val="1800"/>
              <a:buNone/>
            </a:pPr>
            <a:r>
              <a:rPr lang="en" sz="1400" b="1"/>
              <a:t>By Alvina Bohora</a:t>
            </a:r>
            <a:endParaRPr/>
          </a:p>
          <a:p>
            <a:pPr marL="342900" lvl="0" indent="-304800" algn="l" rtl="0">
              <a:lnSpc>
                <a:spcPct val="100000"/>
              </a:lnSpc>
              <a:spcBef>
                <a:spcPts val="400"/>
              </a:spcBef>
              <a:spcAft>
                <a:spcPts val="0"/>
              </a:spcAft>
              <a:buClr>
                <a:schemeClr val="accent6"/>
              </a:buClr>
              <a:buSzPts val="1800"/>
              <a:buNone/>
            </a:pPr>
            <a:r>
              <a:rPr lang="en"/>
              <a:t>We have compared different</a:t>
            </a:r>
            <a:endParaRPr/>
          </a:p>
          <a:p>
            <a:pPr marL="342900" lvl="0" indent="-304800" algn="l" rtl="0">
              <a:lnSpc>
                <a:spcPct val="100000"/>
              </a:lnSpc>
              <a:spcBef>
                <a:spcPts val="400"/>
              </a:spcBef>
              <a:spcAft>
                <a:spcPts val="0"/>
              </a:spcAft>
              <a:buClr>
                <a:schemeClr val="accent6"/>
              </a:buClr>
              <a:buSzPts val="1800"/>
              <a:buNone/>
            </a:pPr>
            <a:r>
              <a:rPr lang="en"/>
              <a:t>firms on the basis of the price</a:t>
            </a:r>
            <a:endParaRPr/>
          </a:p>
          <a:p>
            <a:pPr marL="342900" lvl="0" indent="-304800" algn="l" rtl="0">
              <a:lnSpc>
                <a:spcPct val="100000"/>
              </a:lnSpc>
              <a:spcBef>
                <a:spcPts val="400"/>
              </a:spcBef>
              <a:spcAft>
                <a:spcPts val="0"/>
              </a:spcAft>
              <a:buClr>
                <a:schemeClr val="accent6"/>
              </a:buClr>
              <a:buSzPts val="1800"/>
              <a:buNone/>
            </a:pPr>
            <a:r>
              <a:rPr lang="en"/>
              <a:t>and the delivery time. We feel</a:t>
            </a:r>
            <a:endParaRPr/>
          </a:p>
          <a:p>
            <a:pPr marL="342900" lvl="0" indent="-304800" algn="l" rtl="0">
              <a:lnSpc>
                <a:spcPct val="100000"/>
              </a:lnSpc>
              <a:spcBef>
                <a:spcPts val="400"/>
              </a:spcBef>
              <a:spcAft>
                <a:spcPts val="0"/>
              </a:spcAft>
              <a:buClr>
                <a:schemeClr val="accent6"/>
              </a:buClr>
              <a:buSzPts val="1800"/>
              <a:buNone/>
            </a:pPr>
            <a:r>
              <a:rPr lang="en"/>
              <a:t>that these two factors are</a:t>
            </a:r>
            <a:endParaRPr/>
          </a:p>
          <a:p>
            <a:pPr marL="342900" lvl="0" indent="-304800" algn="l" rtl="0">
              <a:lnSpc>
                <a:spcPct val="100000"/>
              </a:lnSpc>
              <a:spcBef>
                <a:spcPts val="400"/>
              </a:spcBef>
              <a:spcAft>
                <a:spcPts val="0"/>
              </a:spcAft>
              <a:buClr>
                <a:schemeClr val="accent6"/>
              </a:buClr>
              <a:buSzPts val="1800"/>
              <a:buNone/>
            </a:pPr>
            <a:r>
              <a:rPr lang="en"/>
              <a:t>important looking at what</a:t>
            </a:r>
            <a:endParaRPr/>
          </a:p>
          <a:p>
            <a:pPr marL="342900" lvl="0" indent="-304800" algn="l" rtl="0">
              <a:lnSpc>
                <a:spcPct val="100000"/>
              </a:lnSpc>
              <a:spcBef>
                <a:spcPts val="400"/>
              </a:spcBef>
              <a:spcAft>
                <a:spcPts val="0"/>
              </a:spcAft>
              <a:buClr>
                <a:schemeClr val="accent6"/>
              </a:buClr>
              <a:buSzPts val="1800"/>
              <a:buNone/>
            </a:pPr>
            <a:r>
              <a:rPr lang="en"/>
              <a:t>the customers are looking for.</a:t>
            </a:r>
            <a:endParaRPr/>
          </a:p>
        </p:txBody>
      </p:sp>
      <p:pic>
        <p:nvPicPr>
          <p:cNvPr id="400" name="Google Shape;400;p44"/>
          <p:cNvPicPr preferRelativeResize="0"/>
          <p:nvPr/>
        </p:nvPicPr>
        <p:blipFill rotWithShape="1">
          <a:blip r:embed="rId3">
            <a:alphaModFix/>
          </a:blip>
          <a:srcRect/>
          <a:stretch/>
        </p:blipFill>
        <p:spPr>
          <a:xfrm>
            <a:off x="697502" y="450717"/>
            <a:ext cx="4608032" cy="4064133"/>
          </a:xfrm>
          <a:prstGeom prst="rect">
            <a:avLst/>
          </a:prstGeom>
          <a:noFill/>
          <a:ln>
            <a:noFill/>
          </a:ln>
        </p:spPr>
      </p:pic>
      <p:pic>
        <p:nvPicPr>
          <p:cNvPr id="401" name="Google Shape;401;p44"/>
          <p:cNvPicPr preferRelativeResize="0"/>
          <p:nvPr/>
        </p:nvPicPr>
        <p:blipFill rotWithShape="1">
          <a:blip r:embed="rId4">
            <a:alphaModFix/>
          </a:blip>
          <a:srcRect/>
          <a:stretch/>
        </p:blipFill>
        <p:spPr>
          <a:xfrm>
            <a:off x="8263736" y="267956"/>
            <a:ext cx="365522"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5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txBox="1">
            <a:spLocks noGrp="1"/>
          </p:cNvSpPr>
          <p:nvPr>
            <p:ph type="title"/>
          </p:nvPr>
        </p:nvSpPr>
        <p:spPr>
          <a:xfrm>
            <a:off x="695699" y="521750"/>
            <a:ext cx="8003286"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4P’s Marketing Mix</a:t>
            </a:r>
            <a:endParaRPr/>
          </a:p>
        </p:txBody>
      </p:sp>
      <p:sp>
        <p:nvSpPr>
          <p:cNvPr id="407" name="Google Shape;407;p45"/>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12</a:t>
            </a:fld>
            <a:endParaRPr/>
          </a:p>
        </p:txBody>
      </p:sp>
      <p:sp>
        <p:nvSpPr>
          <p:cNvPr id="408" name="Google Shape;408;p45"/>
          <p:cNvSpPr txBox="1">
            <a:spLocks noGrp="1"/>
          </p:cNvSpPr>
          <p:nvPr>
            <p:ph type="body" idx="1"/>
          </p:nvPr>
        </p:nvSpPr>
        <p:spPr>
          <a:xfrm>
            <a:off x="124858" y="1238411"/>
            <a:ext cx="2077974" cy="3717731"/>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Product</a:t>
            </a:r>
            <a:endParaRPr/>
          </a:p>
        </p:txBody>
      </p:sp>
      <p:sp>
        <p:nvSpPr>
          <p:cNvPr id="409" name="Google Shape;409;p45"/>
          <p:cNvSpPr txBox="1">
            <a:spLocks noGrp="1"/>
          </p:cNvSpPr>
          <p:nvPr>
            <p:ph type="body" idx="3"/>
          </p:nvPr>
        </p:nvSpPr>
        <p:spPr>
          <a:xfrm>
            <a:off x="219457" y="2135123"/>
            <a:ext cx="1866224" cy="2729107"/>
          </a:xfrm>
          <a:prstGeom prst="rect">
            <a:avLst/>
          </a:prstGeom>
          <a:noFill/>
          <a:ln>
            <a:noFill/>
          </a:ln>
        </p:spPr>
        <p:txBody>
          <a:bodyPr spcFirstLastPara="1" wrap="square" lIns="68575" tIns="34275" rIns="68575" bIns="34275" anchor="t" anchorCtr="0">
            <a:noAutofit/>
          </a:bodyPr>
          <a:lstStyle/>
          <a:p>
            <a:pPr marL="101600" lvl="0" indent="0" algn="l" rtl="0">
              <a:lnSpc>
                <a:spcPct val="100000"/>
              </a:lnSpc>
              <a:spcBef>
                <a:spcPts val="300"/>
              </a:spcBef>
              <a:spcAft>
                <a:spcPts val="0"/>
              </a:spcAft>
              <a:buSzPts val="1100"/>
              <a:buNone/>
            </a:pPr>
            <a:r>
              <a:rPr lang="en"/>
              <a:t>An AI-based platform to list out all the needs and positioning of products in big box stores</a:t>
            </a:r>
            <a:endParaRPr/>
          </a:p>
        </p:txBody>
      </p:sp>
      <p:sp>
        <p:nvSpPr>
          <p:cNvPr id="410" name="Google Shape;410;p45"/>
          <p:cNvSpPr txBox="1">
            <a:spLocks noGrp="1"/>
          </p:cNvSpPr>
          <p:nvPr>
            <p:ph type="body" idx="4"/>
          </p:nvPr>
        </p:nvSpPr>
        <p:spPr>
          <a:xfrm>
            <a:off x="2359099" y="1237869"/>
            <a:ext cx="2077974" cy="3718274"/>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Place</a:t>
            </a:r>
            <a:endParaRPr/>
          </a:p>
        </p:txBody>
      </p:sp>
      <p:sp>
        <p:nvSpPr>
          <p:cNvPr id="411" name="Google Shape;411;p45"/>
          <p:cNvSpPr txBox="1">
            <a:spLocks noGrp="1"/>
          </p:cNvSpPr>
          <p:nvPr>
            <p:ph type="body" idx="6"/>
          </p:nvPr>
        </p:nvSpPr>
        <p:spPr>
          <a:xfrm>
            <a:off x="2473970" y="2135075"/>
            <a:ext cx="1963103" cy="2729107"/>
          </a:xfrm>
          <a:prstGeom prst="rect">
            <a:avLst/>
          </a:prstGeom>
          <a:noFill/>
          <a:ln>
            <a:noFill/>
          </a:ln>
        </p:spPr>
        <p:txBody>
          <a:bodyPr spcFirstLastPara="1" wrap="square" lIns="68575" tIns="34275" rIns="68575" bIns="34275" anchor="t" anchorCtr="0">
            <a:noAutofit/>
          </a:bodyPr>
          <a:lstStyle/>
          <a:p>
            <a:pPr marL="101600" lvl="0" indent="0" algn="l" rtl="0">
              <a:lnSpc>
                <a:spcPct val="100000"/>
              </a:lnSpc>
              <a:spcBef>
                <a:spcPts val="300"/>
              </a:spcBef>
              <a:spcAft>
                <a:spcPts val="0"/>
              </a:spcAft>
              <a:buSzPts val="1100"/>
              <a:buNone/>
            </a:pPr>
            <a:r>
              <a:rPr lang="en"/>
              <a:t>All cities with availability of big box stores such as Target, Walmart and Costco</a:t>
            </a:r>
            <a:endParaRPr/>
          </a:p>
        </p:txBody>
      </p:sp>
      <p:sp>
        <p:nvSpPr>
          <p:cNvPr id="412" name="Google Shape;412;p45"/>
          <p:cNvSpPr txBox="1">
            <a:spLocks noGrp="1"/>
          </p:cNvSpPr>
          <p:nvPr>
            <p:ph type="body" idx="7"/>
          </p:nvPr>
        </p:nvSpPr>
        <p:spPr>
          <a:xfrm>
            <a:off x="4593250" y="1237869"/>
            <a:ext cx="2133368" cy="3717731"/>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Price</a:t>
            </a:r>
            <a:endParaRPr/>
          </a:p>
        </p:txBody>
      </p:sp>
      <p:sp>
        <p:nvSpPr>
          <p:cNvPr id="413" name="Google Shape;413;p45"/>
          <p:cNvSpPr txBox="1">
            <a:spLocks noGrp="1"/>
          </p:cNvSpPr>
          <p:nvPr>
            <p:ph type="body" idx="9"/>
          </p:nvPr>
        </p:nvSpPr>
        <p:spPr>
          <a:xfrm>
            <a:off x="4697341" y="2135075"/>
            <a:ext cx="1958419" cy="2729107"/>
          </a:xfrm>
          <a:prstGeom prst="rect">
            <a:avLst/>
          </a:prstGeom>
          <a:noFill/>
          <a:ln>
            <a:noFill/>
          </a:ln>
        </p:spPr>
        <p:txBody>
          <a:bodyPr spcFirstLastPara="1" wrap="square" lIns="68575" tIns="34275" rIns="68575" bIns="34275" anchor="t" anchorCtr="0">
            <a:noAutofit/>
          </a:bodyPr>
          <a:lstStyle/>
          <a:p>
            <a:pPr marL="342900" lvl="0" indent="-234950" algn="l" rtl="0">
              <a:lnSpc>
                <a:spcPct val="100000"/>
              </a:lnSpc>
              <a:spcBef>
                <a:spcPts val="300"/>
              </a:spcBef>
              <a:spcAft>
                <a:spcPts val="0"/>
              </a:spcAft>
              <a:buClr>
                <a:schemeClr val="accent6"/>
              </a:buClr>
              <a:buSzPts val="1100"/>
              <a:buFont typeface="Arial"/>
              <a:buChar char="•"/>
            </a:pPr>
            <a:r>
              <a:rPr lang="en"/>
              <a:t>Beta version to be rolled out to all premium users for testing</a:t>
            </a:r>
            <a:endParaRPr/>
          </a:p>
          <a:p>
            <a:pPr marL="342900" lvl="0" indent="-234950" algn="l" rtl="0">
              <a:lnSpc>
                <a:spcPct val="100000"/>
              </a:lnSpc>
              <a:spcBef>
                <a:spcPts val="300"/>
              </a:spcBef>
              <a:spcAft>
                <a:spcPts val="0"/>
              </a:spcAft>
              <a:buClr>
                <a:schemeClr val="accent6"/>
              </a:buClr>
              <a:buSzPts val="1100"/>
              <a:buFont typeface="Arial"/>
              <a:buChar char="•"/>
            </a:pPr>
            <a:r>
              <a:rPr lang="en"/>
              <a:t>Further rollout as an individual paid service apart from the premium app version</a:t>
            </a:r>
            <a:endParaRPr/>
          </a:p>
        </p:txBody>
      </p:sp>
      <p:sp>
        <p:nvSpPr>
          <p:cNvPr id="414" name="Google Shape;414;p45"/>
          <p:cNvSpPr txBox="1"/>
          <p:nvPr/>
        </p:nvSpPr>
        <p:spPr>
          <a:xfrm>
            <a:off x="6846569" y="1237869"/>
            <a:ext cx="2077974" cy="3718274"/>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Promotions</a:t>
            </a:r>
            <a:endParaRPr sz="1100"/>
          </a:p>
        </p:txBody>
      </p:sp>
      <p:sp>
        <p:nvSpPr>
          <p:cNvPr id="415" name="Google Shape;415;p45"/>
          <p:cNvSpPr txBox="1"/>
          <p:nvPr/>
        </p:nvSpPr>
        <p:spPr>
          <a:xfrm>
            <a:off x="6991271" y="2135075"/>
            <a:ext cx="1933271" cy="2729107"/>
          </a:xfrm>
          <a:prstGeom prst="rect">
            <a:avLst/>
          </a:prstGeom>
          <a:noFill/>
          <a:ln>
            <a:noFill/>
          </a:ln>
        </p:spPr>
        <p:txBody>
          <a:bodyPr spcFirstLastPara="1" wrap="square" lIns="68575" tIns="34275" rIns="68575" bIns="34275" anchor="t" anchorCtr="0">
            <a:noAutofit/>
          </a:bodyPr>
          <a:lstStyle/>
          <a:p>
            <a:pPr marL="342900" marR="0" lvl="0" indent="-234950" algn="l" rtl="0">
              <a:lnSpc>
                <a:spcPct val="100000"/>
              </a:lnSpc>
              <a:spcBef>
                <a:spcPts val="300"/>
              </a:spcBef>
              <a:spcAft>
                <a:spcPts val="0"/>
              </a:spcAft>
              <a:buClr>
                <a:schemeClr val="accent6"/>
              </a:buClr>
              <a:buSzPts val="1100"/>
              <a:buFont typeface="Arial"/>
              <a:buChar char="•"/>
            </a:pPr>
            <a:r>
              <a:rPr lang="en" sz="1100" b="0" i="0" u="none" strike="noStrike" cap="none">
                <a:solidFill>
                  <a:schemeClr val="accent6"/>
                </a:solidFill>
                <a:latin typeface="EB Garamond"/>
                <a:ea typeface="EB Garamond"/>
                <a:cs typeface="EB Garamond"/>
                <a:sym typeface="EB Garamond"/>
              </a:rPr>
              <a:t>Initial promotions through social networks and the premium version of the store's app</a:t>
            </a:r>
            <a:endParaRPr sz="1100"/>
          </a:p>
          <a:p>
            <a:pPr marL="342900" marR="0" lvl="0" indent="-234950" algn="l" rtl="0">
              <a:lnSpc>
                <a:spcPct val="100000"/>
              </a:lnSpc>
              <a:spcBef>
                <a:spcPts val="300"/>
              </a:spcBef>
              <a:spcAft>
                <a:spcPts val="0"/>
              </a:spcAft>
              <a:buClr>
                <a:schemeClr val="accent6"/>
              </a:buClr>
              <a:buSzPts val="1100"/>
              <a:buFont typeface="Arial"/>
              <a:buChar char="•"/>
            </a:pPr>
            <a:r>
              <a:rPr lang="en" sz="1100" b="0" i="0" u="none" strike="noStrike" cap="none">
                <a:solidFill>
                  <a:schemeClr val="accent6"/>
                </a:solidFill>
                <a:latin typeface="EB Garamond"/>
                <a:ea typeface="EB Garamond"/>
                <a:cs typeface="EB Garamond"/>
                <a:sym typeface="EB Garamond"/>
              </a:rPr>
              <a:t>After a while promotions through word of mouth and customer loyalty</a:t>
            </a:r>
            <a:endParaRPr sz="1100"/>
          </a:p>
          <a:p>
            <a:pPr marL="342900" marR="0" lvl="0" indent="-165100" algn="l" rtl="0">
              <a:lnSpc>
                <a:spcPct val="100000"/>
              </a:lnSpc>
              <a:spcBef>
                <a:spcPts val="300"/>
              </a:spcBef>
              <a:spcAft>
                <a:spcPts val="0"/>
              </a:spcAft>
              <a:buClr>
                <a:schemeClr val="accent6"/>
              </a:buClr>
              <a:buSzPts val="1100"/>
              <a:buFont typeface="Arial"/>
              <a:buNone/>
            </a:pPr>
            <a:endParaRPr sz="1100" b="0" i="0" u="none" strike="noStrike" cap="none">
              <a:solidFill>
                <a:schemeClr val="accent6"/>
              </a:solidFill>
              <a:latin typeface="EB Garamond"/>
              <a:ea typeface="EB Garamond"/>
              <a:cs typeface="EB Garamond"/>
              <a:sym typeface="EB Garamond"/>
            </a:endParaRPr>
          </a:p>
          <a:p>
            <a:pPr marL="342900" marR="0" lvl="0" indent="-165100" algn="l" rtl="0">
              <a:lnSpc>
                <a:spcPct val="100000"/>
              </a:lnSpc>
              <a:spcBef>
                <a:spcPts val="300"/>
              </a:spcBef>
              <a:spcAft>
                <a:spcPts val="0"/>
              </a:spcAft>
              <a:buClr>
                <a:schemeClr val="accent6"/>
              </a:buClr>
              <a:buSzPts val="1100"/>
              <a:buFont typeface="Arial"/>
              <a:buNone/>
            </a:pPr>
            <a:endParaRPr sz="1100" b="0" i="0" u="none" strike="noStrike" cap="none">
              <a:solidFill>
                <a:schemeClr val="accent6"/>
              </a:solidFill>
              <a:latin typeface="EB Garamond"/>
              <a:ea typeface="EB Garamond"/>
              <a:cs typeface="EB Garamond"/>
              <a:sym typeface="EB Garamond"/>
            </a:endParaRPr>
          </a:p>
        </p:txBody>
      </p:sp>
      <p:pic>
        <p:nvPicPr>
          <p:cNvPr id="416" name="Google Shape;416;p45" descr="Handshake"/>
          <p:cNvPicPr preferRelativeResize="0"/>
          <p:nvPr/>
        </p:nvPicPr>
        <p:blipFill rotWithShape="1">
          <a:blip r:embed="rId3">
            <a:alphaModFix/>
          </a:blip>
          <a:srcRect/>
          <a:stretch/>
        </p:blipFill>
        <p:spPr>
          <a:xfrm>
            <a:off x="5499559" y="1283834"/>
            <a:ext cx="468394" cy="468394"/>
          </a:xfrm>
          <a:prstGeom prst="rect">
            <a:avLst/>
          </a:prstGeom>
          <a:noFill/>
          <a:ln>
            <a:noFill/>
          </a:ln>
        </p:spPr>
      </p:pic>
      <p:pic>
        <p:nvPicPr>
          <p:cNvPr id="417" name="Google Shape;417;p45" descr="Target Audience"/>
          <p:cNvPicPr preferRelativeResize="0"/>
          <p:nvPr/>
        </p:nvPicPr>
        <p:blipFill rotWithShape="1">
          <a:blip r:embed="rId4">
            <a:alphaModFix/>
          </a:blip>
          <a:srcRect/>
          <a:stretch/>
        </p:blipFill>
        <p:spPr>
          <a:xfrm>
            <a:off x="3265253" y="1364530"/>
            <a:ext cx="380537" cy="380537"/>
          </a:xfrm>
          <a:prstGeom prst="rect">
            <a:avLst/>
          </a:prstGeom>
          <a:noFill/>
          <a:ln>
            <a:noFill/>
          </a:ln>
        </p:spPr>
      </p:pic>
      <p:pic>
        <p:nvPicPr>
          <p:cNvPr id="418" name="Google Shape;418;p45" descr="Business Growth"/>
          <p:cNvPicPr preferRelativeResize="0"/>
          <p:nvPr/>
        </p:nvPicPr>
        <p:blipFill rotWithShape="1">
          <a:blip r:embed="rId5">
            <a:alphaModFix/>
          </a:blip>
          <a:srcRect/>
          <a:stretch/>
        </p:blipFill>
        <p:spPr>
          <a:xfrm>
            <a:off x="1088776" y="1345381"/>
            <a:ext cx="419723" cy="419723"/>
          </a:xfrm>
          <a:prstGeom prst="rect">
            <a:avLst/>
          </a:prstGeom>
          <a:noFill/>
          <a:ln>
            <a:noFill/>
          </a:ln>
        </p:spPr>
      </p:pic>
      <p:pic>
        <p:nvPicPr>
          <p:cNvPr id="419" name="Google Shape;419;p45" descr="Questions"/>
          <p:cNvPicPr preferRelativeResize="0"/>
          <p:nvPr/>
        </p:nvPicPr>
        <p:blipFill rotWithShape="1">
          <a:blip r:embed="rId6">
            <a:alphaModFix/>
          </a:blip>
          <a:srcRect/>
          <a:stretch/>
        </p:blipFill>
        <p:spPr>
          <a:xfrm>
            <a:off x="7791638" y="1412530"/>
            <a:ext cx="332537" cy="3325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695699" y="521750"/>
            <a:ext cx="8003286"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Segmentation </a:t>
            </a:r>
            <a:endParaRPr/>
          </a:p>
        </p:txBody>
      </p:sp>
      <p:sp>
        <p:nvSpPr>
          <p:cNvPr id="425" name="Google Shape;425;p4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13</a:t>
            </a:fld>
            <a:endParaRPr/>
          </a:p>
        </p:txBody>
      </p:sp>
      <p:sp>
        <p:nvSpPr>
          <p:cNvPr id="426" name="Google Shape;426;p46"/>
          <p:cNvSpPr txBox="1">
            <a:spLocks noGrp="1"/>
          </p:cNvSpPr>
          <p:nvPr>
            <p:ph type="body" idx="1"/>
          </p:nvPr>
        </p:nvSpPr>
        <p:spPr>
          <a:xfrm>
            <a:off x="124858" y="1238411"/>
            <a:ext cx="2077974" cy="1333339"/>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Working Professionals</a:t>
            </a:r>
            <a:endParaRPr/>
          </a:p>
        </p:txBody>
      </p:sp>
      <p:sp>
        <p:nvSpPr>
          <p:cNvPr id="427" name="Google Shape;427;p46"/>
          <p:cNvSpPr txBox="1">
            <a:spLocks noGrp="1"/>
          </p:cNvSpPr>
          <p:nvPr>
            <p:ph type="body" idx="4"/>
          </p:nvPr>
        </p:nvSpPr>
        <p:spPr>
          <a:xfrm>
            <a:off x="2359099" y="1237869"/>
            <a:ext cx="2077974" cy="133334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Students living Off- Campus</a:t>
            </a:r>
            <a:endParaRPr/>
          </a:p>
        </p:txBody>
      </p:sp>
      <p:sp>
        <p:nvSpPr>
          <p:cNvPr id="428" name="Google Shape;428;p46"/>
          <p:cNvSpPr txBox="1">
            <a:spLocks noGrp="1"/>
          </p:cNvSpPr>
          <p:nvPr>
            <p:ph type="body" idx="7"/>
          </p:nvPr>
        </p:nvSpPr>
        <p:spPr>
          <a:xfrm>
            <a:off x="4593250" y="1237870"/>
            <a:ext cx="2133368" cy="1333339"/>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p>
            <a:pPr marL="342900" lvl="0" indent="-165100" algn="ctr" rtl="0">
              <a:lnSpc>
                <a:spcPct val="100000"/>
              </a:lnSpc>
              <a:spcBef>
                <a:spcPts val="0"/>
              </a:spcBef>
              <a:spcAft>
                <a:spcPts val="0"/>
              </a:spcAft>
              <a:buClr>
                <a:schemeClr val="accent6"/>
              </a:buClr>
              <a:buSzPts val="1400"/>
              <a:buNone/>
            </a:pPr>
            <a:r>
              <a:rPr lang="en"/>
              <a:t>Families living in the city </a:t>
            </a:r>
            <a:endParaRPr/>
          </a:p>
        </p:txBody>
      </p:sp>
      <p:sp>
        <p:nvSpPr>
          <p:cNvPr id="429" name="Google Shape;429;p46"/>
          <p:cNvSpPr txBox="1"/>
          <p:nvPr/>
        </p:nvSpPr>
        <p:spPr>
          <a:xfrm>
            <a:off x="6846569" y="1237869"/>
            <a:ext cx="2077974" cy="133334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People with multiple jobs</a:t>
            </a:r>
            <a:endParaRPr sz="1100"/>
          </a:p>
        </p:txBody>
      </p:sp>
      <p:sp>
        <p:nvSpPr>
          <p:cNvPr id="430" name="Google Shape;430;p46"/>
          <p:cNvSpPr txBox="1"/>
          <p:nvPr/>
        </p:nvSpPr>
        <p:spPr>
          <a:xfrm>
            <a:off x="124858" y="3046750"/>
            <a:ext cx="2077974" cy="1333339"/>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Day Cares</a:t>
            </a:r>
            <a:endParaRPr sz="1100"/>
          </a:p>
        </p:txBody>
      </p:sp>
      <p:sp>
        <p:nvSpPr>
          <p:cNvPr id="431" name="Google Shape;431;p46"/>
          <p:cNvSpPr txBox="1"/>
          <p:nvPr/>
        </p:nvSpPr>
        <p:spPr>
          <a:xfrm>
            <a:off x="2359099" y="3046751"/>
            <a:ext cx="2077974" cy="1333338"/>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NYC residents who need to take a trip for such shopping</a:t>
            </a:r>
            <a:endParaRPr sz="1100"/>
          </a:p>
        </p:txBody>
      </p:sp>
      <p:sp>
        <p:nvSpPr>
          <p:cNvPr id="432" name="Google Shape;432;p46"/>
          <p:cNvSpPr txBox="1"/>
          <p:nvPr/>
        </p:nvSpPr>
        <p:spPr>
          <a:xfrm>
            <a:off x="4648645" y="3046750"/>
            <a:ext cx="2077974" cy="1333338"/>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House Party Animals</a:t>
            </a:r>
            <a:endParaRPr sz="1100"/>
          </a:p>
        </p:txBody>
      </p:sp>
      <p:sp>
        <p:nvSpPr>
          <p:cNvPr id="433" name="Google Shape;433;p46"/>
          <p:cNvSpPr txBox="1"/>
          <p:nvPr/>
        </p:nvSpPr>
        <p:spPr>
          <a:xfrm>
            <a:off x="6846569" y="3046750"/>
            <a:ext cx="2077974" cy="1333338"/>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Lazy people </a:t>
            </a:r>
            <a:endParaRPr sz="1100"/>
          </a:p>
          <a:p>
            <a:pPr marL="342900" marR="0" lvl="0" indent="-165100" algn="ctr" rtl="0">
              <a:lnSpc>
                <a:spcPct val="100000"/>
              </a:lnSpc>
              <a:spcBef>
                <a:spcPts val="0"/>
              </a:spcBef>
              <a:spcAft>
                <a:spcPts val="0"/>
              </a:spcAft>
              <a:buClr>
                <a:schemeClr val="accent6"/>
              </a:buClr>
              <a:buSzPts val="1400"/>
              <a:buFont typeface="Arial"/>
              <a:buNone/>
            </a:pPr>
            <a:r>
              <a:rPr lang="en" sz="1400" b="1" i="0" u="none" strike="noStrike" cap="none">
                <a:solidFill>
                  <a:schemeClr val="accent6"/>
                </a:solidFill>
                <a:latin typeface="Arial"/>
                <a:ea typeface="Arial"/>
                <a:cs typeface="Arial"/>
                <a:sym typeface="Arial"/>
              </a:rPr>
              <a:t>like me!!!</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14</a:t>
            </a:fld>
            <a:endParaRPr/>
          </a:p>
        </p:txBody>
      </p:sp>
      <p:pic>
        <p:nvPicPr>
          <p:cNvPr id="439" name="Google Shape;439;p47"/>
          <p:cNvPicPr preferRelativeResize="0"/>
          <p:nvPr/>
        </p:nvPicPr>
        <p:blipFill rotWithShape="1">
          <a:blip r:embed="rId3">
            <a:alphaModFix/>
          </a:blip>
          <a:srcRect/>
          <a:stretch/>
        </p:blipFill>
        <p:spPr>
          <a:xfrm>
            <a:off x="742301" y="141596"/>
            <a:ext cx="7659397" cy="4860308"/>
          </a:xfrm>
          <a:prstGeom prst="rect">
            <a:avLst/>
          </a:prstGeom>
          <a:noFill/>
          <a:ln>
            <a:noFill/>
          </a:ln>
        </p:spPr>
      </p:pic>
      <p:sp>
        <p:nvSpPr>
          <p:cNvPr id="440" name="Google Shape;440;p47"/>
          <p:cNvSpPr txBox="1"/>
          <p:nvPr/>
        </p:nvSpPr>
        <p:spPr>
          <a:xfrm>
            <a:off x="194310" y="1602253"/>
            <a:ext cx="516967" cy="193899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4100" b="1" i="0" u="none" strike="noStrike" cap="none">
                <a:solidFill>
                  <a:srgbClr val="EDA7A9"/>
                </a:solidFill>
                <a:latin typeface="Arial"/>
                <a:ea typeface="Arial"/>
                <a:cs typeface="Arial"/>
                <a:sym typeface="Arial"/>
              </a:rPr>
              <a:t>SSO</a:t>
            </a:r>
            <a:endParaRPr sz="1100"/>
          </a:p>
        </p:txBody>
      </p:sp>
      <p:pic>
        <p:nvPicPr>
          <p:cNvPr id="441" name="Google Shape;441;p47"/>
          <p:cNvPicPr preferRelativeResize="0"/>
          <p:nvPr/>
        </p:nvPicPr>
        <p:blipFill rotWithShape="1">
          <a:blip r:embed="rId4">
            <a:alphaModFix/>
          </a:blip>
          <a:srcRect/>
          <a:stretch/>
        </p:blipFill>
        <p:spPr>
          <a:xfrm>
            <a:off x="8579358" y="0"/>
            <a:ext cx="609600"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50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8"/>
          <p:cNvSpPr txBox="1">
            <a:spLocks noGrp="1"/>
          </p:cNvSpPr>
          <p:nvPr>
            <p:ph type="title"/>
          </p:nvPr>
        </p:nvSpPr>
        <p:spPr>
          <a:xfrm>
            <a:off x="2171700" y="2832354"/>
            <a:ext cx="4800600"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Mission Statement</a:t>
            </a:r>
            <a:endParaRPr/>
          </a:p>
        </p:txBody>
      </p:sp>
      <p:sp>
        <p:nvSpPr>
          <p:cNvPr id="447" name="Google Shape;447;p48"/>
          <p:cNvSpPr txBox="1">
            <a:spLocks noGrp="1"/>
          </p:cNvSpPr>
          <p:nvPr>
            <p:ph type="body" idx="1"/>
          </p:nvPr>
        </p:nvSpPr>
        <p:spPr>
          <a:xfrm>
            <a:off x="2171700" y="3538728"/>
            <a:ext cx="4800600" cy="384048"/>
          </a:xfrm>
          <a:prstGeom prst="rect">
            <a:avLst/>
          </a:prstGeom>
          <a:noFill/>
          <a:ln>
            <a:noFill/>
          </a:ln>
        </p:spPr>
        <p:txBody>
          <a:bodyPr spcFirstLastPara="1" wrap="square" lIns="0" tIns="0" rIns="0" bIns="0" anchor="t" anchorCtr="0">
            <a:noAutofit/>
          </a:bodyPr>
          <a:lstStyle/>
          <a:p>
            <a:pPr marL="342900" lvl="0" indent="-165100" algn="ctr" rtl="0">
              <a:lnSpc>
                <a:spcPct val="100000"/>
              </a:lnSpc>
              <a:spcBef>
                <a:spcPts val="0"/>
              </a:spcBef>
              <a:spcAft>
                <a:spcPts val="0"/>
              </a:spcAft>
              <a:buClr>
                <a:schemeClr val="accent6"/>
              </a:buClr>
              <a:buSzPts val="1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41753B71-4617-609B-432C-207B33C1DDC9}"/>
              </a:ext>
            </a:extLst>
          </p:cNvPr>
          <p:cNvSpPr>
            <a:spLocks noGrp="1"/>
          </p:cNvSpPr>
          <p:nvPr>
            <p:ph type="title"/>
          </p:nvPr>
        </p:nvSpPr>
        <p:spPr>
          <a:xfrm>
            <a:off x="578353" y="897826"/>
            <a:ext cx="8003286" cy="576072"/>
          </a:xfrm>
        </p:spPr>
        <p:txBody>
          <a:bodyPr/>
          <a:lstStyle/>
          <a:p>
            <a:r>
              <a:rPr lang="en" dirty="0"/>
              <a:t>Developing a Business Mission</a:t>
            </a:r>
            <a:endParaRPr lang="en-US" dirty="0"/>
          </a:p>
        </p:txBody>
      </p:sp>
      <p:sp>
        <p:nvSpPr>
          <p:cNvPr id="21" name="Text Placeholder 2">
            <a:extLst>
              <a:ext uri="{FF2B5EF4-FFF2-40B4-BE49-F238E27FC236}">
                <a16:creationId xmlns:a16="http://schemas.microsoft.com/office/drawing/2014/main" id="{D4AA5B49-AE25-4029-F2C5-0E2720A0739D}"/>
              </a:ext>
            </a:extLst>
          </p:cNvPr>
          <p:cNvSpPr>
            <a:spLocks noGrp="1"/>
          </p:cNvSpPr>
          <p:nvPr>
            <p:ph type="body" idx="1"/>
          </p:nvPr>
        </p:nvSpPr>
        <p:spPr>
          <a:xfrm>
            <a:off x="578353" y="2263140"/>
            <a:ext cx="1495044" cy="418338"/>
          </a:xfrm>
        </p:spPr>
        <p:txBody>
          <a:bodyPr/>
          <a:lstStyle/>
          <a:p>
            <a:r>
              <a:rPr lang="en-GB" dirty="0"/>
              <a:t>Our Business</a:t>
            </a:r>
          </a:p>
        </p:txBody>
      </p:sp>
      <p:sp>
        <p:nvSpPr>
          <p:cNvPr id="23" name="Text Placeholder 3">
            <a:extLst>
              <a:ext uri="{FF2B5EF4-FFF2-40B4-BE49-F238E27FC236}">
                <a16:creationId xmlns:a16="http://schemas.microsoft.com/office/drawing/2014/main" id="{96682566-2167-7958-8BEA-AF78C8004523}"/>
              </a:ext>
            </a:extLst>
          </p:cNvPr>
          <p:cNvSpPr>
            <a:spLocks noGrp="1"/>
          </p:cNvSpPr>
          <p:nvPr>
            <p:ph type="body" idx="2"/>
          </p:nvPr>
        </p:nvSpPr>
        <p:spPr>
          <a:xfrm>
            <a:off x="2568614" y="2263140"/>
            <a:ext cx="1495044" cy="418338"/>
          </a:xfrm>
        </p:spPr>
        <p:txBody>
          <a:bodyPr/>
          <a:lstStyle/>
          <a:p>
            <a:r>
              <a:rPr lang="en-GB" dirty="0"/>
              <a:t>Customers</a:t>
            </a:r>
            <a:endParaRPr lang="en-US" dirty="0"/>
          </a:p>
        </p:txBody>
      </p:sp>
      <p:sp>
        <p:nvSpPr>
          <p:cNvPr id="25" name="Text Placeholder 4">
            <a:extLst>
              <a:ext uri="{FF2B5EF4-FFF2-40B4-BE49-F238E27FC236}">
                <a16:creationId xmlns:a16="http://schemas.microsoft.com/office/drawing/2014/main" id="{B3596E4C-1AB3-C0BD-3A42-F0840F273AB2}"/>
              </a:ext>
            </a:extLst>
          </p:cNvPr>
          <p:cNvSpPr>
            <a:spLocks noGrp="1"/>
          </p:cNvSpPr>
          <p:nvPr>
            <p:ph type="body" idx="3"/>
          </p:nvPr>
        </p:nvSpPr>
        <p:spPr>
          <a:xfrm>
            <a:off x="4558875" y="2263140"/>
            <a:ext cx="1828800" cy="418338"/>
          </a:xfrm>
        </p:spPr>
        <p:txBody>
          <a:bodyPr/>
          <a:lstStyle/>
          <a:p>
            <a:r>
              <a:rPr lang="en-GB" dirty="0"/>
              <a:t>How do we do it</a:t>
            </a:r>
          </a:p>
        </p:txBody>
      </p:sp>
      <p:sp>
        <p:nvSpPr>
          <p:cNvPr id="27" name="Text Placeholder 5">
            <a:extLst>
              <a:ext uri="{FF2B5EF4-FFF2-40B4-BE49-F238E27FC236}">
                <a16:creationId xmlns:a16="http://schemas.microsoft.com/office/drawing/2014/main" id="{DFC560F8-888A-9EB1-122B-68C41270DDBC}"/>
              </a:ext>
            </a:extLst>
          </p:cNvPr>
          <p:cNvSpPr>
            <a:spLocks noGrp="1"/>
          </p:cNvSpPr>
          <p:nvPr>
            <p:ph type="body" idx="4"/>
          </p:nvPr>
        </p:nvSpPr>
        <p:spPr>
          <a:xfrm>
            <a:off x="6672263" y="2263140"/>
            <a:ext cx="2103778" cy="418338"/>
          </a:xfrm>
        </p:spPr>
        <p:txBody>
          <a:bodyPr/>
          <a:lstStyle/>
          <a:p>
            <a:r>
              <a:rPr lang="en-GB" dirty="0"/>
              <a:t>Skills and Capabilities</a:t>
            </a:r>
          </a:p>
        </p:txBody>
      </p:sp>
      <p:sp>
        <p:nvSpPr>
          <p:cNvPr id="3" name="Text Placeholder 2">
            <a:extLst>
              <a:ext uri="{FF2B5EF4-FFF2-40B4-BE49-F238E27FC236}">
                <a16:creationId xmlns:a16="http://schemas.microsoft.com/office/drawing/2014/main" id="{0AAF0C4C-A2A0-519E-7311-AA5DC47A4948}"/>
              </a:ext>
            </a:extLst>
          </p:cNvPr>
          <p:cNvSpPr>
            <a:spLocks noGrp="1"/>
          </p:cNvSpPr>
          <p:nvPr>
            <p:ph type="body" idx="6"/>
          </p:nvPr>
        </p:nvSpPr>
        <p:spPr>
          <a:xfrm>
            <a:off x="59356" y="3278691"/>
            <a:ext cx="2214065" cy="1572195"/>
          </a:xfrm>
        </p:spPr>
        <p:txBody>
          <a:bodyPr wrap="square" anchor="t">
            <a:noAutofit/>
          </a:bodyPr>
          <a:lstStyle/>
          <a:p>
            <a:pPr algn="l"/>
            <a:r>
              <a:rPr lang="en-GB" sz="1400" dirty="0">
                <a:latin typeface="Hadassah Friedlaender" panose="02020603050405020304" pitchFamily="18" charset="-79"/>
                <a:cs typeface="Hadassah Friedlaender" panose="02020603050405020304" pitchFamily="18" charset="-79"/>
              </a:rPr>
              <a:t>      AI and Software development focussed on optimizing the shopping experience.</a:t>
            </a:r>
          </a:p>
          <a:p>
            <a:pPr algn="l">
              <a:spcAft>
                <a:spcPts val="600"/>
              </a:spcAft>
            </a:pPr>
            <a:endParaRPr lang="en-US" sz="1400" dirty="0"/>
          </a:p>
        </p:txBody>
      </p:sp>
      <p:sp>
        <p:nvSpPr>
          <p:cNvPr id="6" name="Text Placeholder 5">
            <a:extLst>
              <a:ext uri="{FF2B5EF4-FFF2-40B4-BE49-F238E27FC236}">
                <a16:creationId xmlns:a16="http://schemas.microsoft.com/office/drawing/2014/main" id="{9FA7FD1D-075C-702D-CEC6-334D2466CBE2}"/>
              </a:ext>
            </a:extLst>
          </p:cNvPr>
          <p:cNvSpPr>
            <a:spLocks noGrp="1"/>
          </p:cNvSpPr>
          <p:nvPr>
            <p:ph type="body" idx="7"/>
          </p:nvPr>
        </p:nvSpPr>
        <p:spPr>
          <a:xfrm>
            <a:off x="2228849" y="3260978"/>
            <a:ext cx="2257958" cy="1311021"/>
          </a:xfrm>
        </p:spPr>
        <p:txBody>
          <a:bodyPr wrap="square" anchor="t">
            <a:normAutofit fontScale="25000" lnSpcReduction="20000"/>
          </a:bodyPr>
          <a:lstStyle/>
          <a:p>
            <a:pPr lvl="0" algn="l">
              <a:lnSpc>
                <a:spcPct val="120000"/>
              </a:lnSpc>
            </a:pPr>
            <a:r>
              <a:rPr lang="en-GB" sz="5600" dirty="0">
                <a:latin typeface="Hadassah Friedlaender" panose="02020603050405020304" pitchFamily="18" charset="-79"/>
                <a:cs typeface="Hadassah Friedlaender" panose="02020603050405020304" pitchFamily="18" charset="-79"/>
              </a:rPr>
              <a:t>     People seeking optimized and efficient shopping experiences</a:t>
            </a:r>
          </a:p>
          <a:p>
            <a:pPr>
              <a:spcAft>
                <a:spcPts val="600"/>
              </a:spcAft>
            </a:pPr>
            <a:endParaRPr lang="en-US" dirty="0"/>
          </a:p>
        </p:txBody>
      </p:sp>
      <p:sp>
        <p:nvSpPr>
          <p:cNvPr id="9" name="Text Placeholder 8">
            <a:extLst>
              <a:ext uri="{FF2B5EF4-FFF2-40B4-BE49-F238E27FC236}">
                <a16:creationId xmlns:a16="http://schemas.microsoft.com/office/drawing/2014/main" id="{71DE873A-6AB8-B84A-BFE5-FF4FB8F47907}"/>
              </a:ext>
            </a:extLst>
          </p:cNvPr>
          <p:cNvSpPr>
            <a:spLocks noGrp="1"/>
          </p:cNvSpPr>
          <p:nvPr>
            <p:ph type="body" idx="8"/>
          </p:nvPr>
        </p:nvSpPr>
        <p:spPr>
          <a:xfrm>
            <a:off x="4129717" y="3260977"/>
            <a:ext cx="2257958" cy="1668210"/>
          </a:xfrm>
        </p:spPr>
        <p:txBody>
          <a:bodyPr wrap="square" anchor="t">
            <a:normAutofit/>
          </a:bodyPr>
          <a:lstStyle/>
          <a:p>
            <a:pPr lvl="0" algn="l"/>
            <a:r>
              <a:rPr lang="en-GB" sz="1400" dirty="0">
                <a:latin typeface="Hadassah Friedlaender" panose="02020603050405020304" pitchFamily="18" charset="-79"/>
                <a:cs typeface="Hadassah Friedlaender" panose="02020603050405020304" pitchFamily="18" charset="-79"/>
              </a:rPr>
              <a:t>      Leveraging generative AI into already existing shopping platforms </a:t>
            </a:r>
          </a:p>
          <a:p>
            <a:pPr>
              <a:spcAft>
                <a:spcPts val="600"/>
              </a:spcAft>
            </a:pPr>
            <a:endParaRPr lang="en-US" sz="1400" dirty="0"/>
          </a:p>
        </p:txBody>
      </p:sp>
      <p:sp>
        <p:nvSpPr>
          <p:cNvPr id="12" name="Text Placeholder 11">
            <a:extLst>
              <a:ext uri="{FF2B5EF4-FFF2-40B4-BE49-F238E27FC236}">
                <a16:creationId xmlns:a16="http://schemas.microsoft.com/office/drawing/2014/main" id="{06BFE1F6-BE45-0C39-5723-4CE092C73222}"/>
              </a:ext>
            </a:extLst>
          </p:cNvPr>
          <p:cNvSpPr>
            <a:spLocks noGrp="1"/>
          </p:cNvSpPr>
          <p:nvPr>
            <p:ph type="body" idx="9"/>
          </p:nvPr>
        </p:nvSpPr>
        <p:spPr>
          <a:xfrm>
            <a:off x="6410058" y="3260978"/>
            <a:ext cx="2379393" cy="1668210"/>
          </a:xfrm>
        </p:spPr>
        <p:txBody>
          <a:bodyPr wrap="square" anchor="t">
            <a:normAutofit/>
          </a:bodyPr>
          <a:lstStyle/>
          <a:p>
            <a:pPr lvl="0" algn="l">
              <a:buFont typeface="Arial" panose="020B0604020202020204" pitchFamily="34" charset="0"/>
              <a:buChar char="•"/>
            </a:pPr>
            <a:r>
              <a:rPr lang="en-GB" sz="1500" dirty="0">
                <a:latin typeface="Hadassah Friedlaender" panose="02020603050405020304" pitchFamily="18" charset="-79"/>
                <a:cs typeface="Hadassah Friedlaender" panose="02020603050405020304" pitchFamily="18" charset="-79"/>
              </a:rPr>
              <a:t>AI and data analytics</a:t>
            </a:r>
          </a:p>
          <a:p>
            <a:pPr lvl="0" algn="l">
              <a:buFont typeface="Arial" panose="020B0604020202020204" pitchFamily="34" charset="0"/>
              <a:buChar char="•"/>
            </a:pPr>
            <a:r>
              <a:rPr lang="en-GB" sz="1500" dirty="0">
                <a:latin typeface="Hadassah Friedlaender" panose="02020603050405020304" pitchFamily="18" charset="-79"/>
                <a:cs typeface="Hadassah Friedlaender" panose="02020603050405020304" pitchFamily="18" charset="-79"/>
              </a:rPr>
              <a:t>Retail partnerships</a:t>
            </a:r>
          </a:p>
          <a:p>
            <a:pPr lvl="0" algn="l">
              <a:buFont typeface="Arial" panose="020B0604020202020204" pitchFamily="34" charset="0"/>
              <a:buChar char="•"/>
            </a:pPr>
            <a:r>
              <a:rPr lang="en-GB" sz="1500" dirty="0">
                <a:latin typeface="Hadassah Friedlaender" panose="02020603050405020304" pitchFamily="18" charset="-79"/>
                <a:cs typeface="Hadassah Friedlaender" panose="02020603050405020304" pitchFamily="18" charset="-79"/>
              </a:rPr>
              <a:t>Data Security </a:t>
            </a:r>
          </a:p>
          <a:p>
            <a:pPr lvl="0" algn="l">
              <a:buFont typeface="Arial" panose="020B0604020202020204" pitchFamily="34" charset="0"/>
              <a:buChar char="•"/>
            </a:pPr>
            <a:r>
              <a:rPr lang="en-GB" sz="1500" dirty="0">
                <a:latin typeface="Hadassah Friedlaender" panose="02020603050405020304" pitchFamily="18" charset="-79"/>
                <a:cs typeface="Hadassah Friedlaender" panose="02020603050405020304" pitchFamily="18" charset="-79"/>
              </a:rPr>
              <a:t>Customer satisfaction</a:t>
            </a:r>
          </a:p>
          <a:p>
            <a:pPr>
              <a:spcAft>
                <a:spcPts val="600"/>
              </a:spcAft>
            </a:pPr>
            <a:endParaRPr lang="en-US" dirty="0"/>
          </a:p>
        </p:txBody>
      </p:sp>
      <p:pic>
        <p:nvPicPr>
          <p:cNvPr id="2" name="WhatsApp Audio 2023-04-03 at 17.31.43.mp4">
            <a:hlinkClick r:id="" action="ppaction://media"/>
            <a:extLst>
              <a:ext uri="{FF2B5EF4-FFF2-40B4-BE49-F238E27FC236}">
                <a16:creationId xmlns:a16="http://schemas.microsoft.com/office/drawing/2014/main" id="{EEB66942-8790-79F2-104D-642E15F686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75239" y="85026"/>
            <a:ext cx="812800" cy="812800"/>
          </a:xfrm>
          <a:prstGeom prst="rect">
            <a:avLst/>
          </a:prstGeom>
        </p:spPr>
      </p:pic>
    </p:spTree>
    <p:extLst>
      <p:ext uri="{BB962C8B-B14F-4D97-AF65-F5344CB8AC3E}">
        <p14:creationId xmlns:p14="http://schemas.microsoft.com/office/powerpoint/2010/main" val="307254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1"/>
          <p:cNvSpPr txBox="1">
            <a:spLocks noGrp="1"/>
          </p:cNvSpPr>
          <p:nvPr>
            <p:ph type="title"/>
          </p:nvPr>
        </p:nvSpPr>
        <p:spPr>
          <a:xfrm>
            <a:off x="652480" y="342900"/>
            <a:ext cx="8003286" cy="576072"/>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accent6"/>
              </a:buClr>
              <a:buSzPts val="3300"/>
              <a:buFont typeface="Arial Black"/>
              <a:buNone/>
            </a:pPr>
            <a:r>
              <a:rPr lang="en" dirty="0"/>
              <a:t>Business Area Evaluation</a:t>
            </a:r>
            <a:endParaRPr dirty="0"/>
          </a:p>
        </p:txBody>
      </p:sp>
      <p:sp>
        <p:nvSpPr>
          <p:cNvPr id="467" name="Google Shape;467;p51"/>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17</a:t>
            </a:fld>
            <a:endParaRPr/>
          </a:p>
        </p:txBody>
      </p:sp>
      <p:sp>
        <p:nvSpPr>
          <p:cNvPr id="468" name="Google Shape;468;p51"/>
          <p:cNvSpPr txBox="1"/>
          <p:nvPr/>
        </p:nvSpPr>
        <p:spPr>
          <a:xfrm>
            <a:off x="264375" y="1285875"/>
            <a:ext cx="87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EB Garamond"/>
              <a:ea typeface="EB Garamond"/>
              <a:cs typeface="EB Garamond"/>
              <a:sym typeface="EB Garamond"/>
            </a:endParaRPr>
          </a:p>
        </p:txBody>
      </p:sp>
      <p:graphicFrame>
        <p:nvGraphicFramePr>
          <p:cNvPr id="3" name="Table 3">
            <a:extLst>
              <a:ext uri="{FF2B5EF4-FFF2-40B4-BE49-F238E27FC236}">
                <a16:creationId xmlns:a16="http://schemas.microsoft.com/office/drawing/2014/main" id="{3B4B8967-F65F-5FE9-063B-2738B843155F}"/>
              </a:ext>
            </a:extLst>
          </p:cNvPr>
          <p:cNvGraphicFramePr>
            <a:graphicFrameLocks noGrp="1"/>
          </p:cNvGraphicFramePr>
          <p:nvPr>
            <p:extLst>
              <p:ext uri="{D42A27DB-BD31-4B8C-83A1-F6EECF244321}">
                <p14:modId xmlns:p14="http://schemas.microsoft.com/office/powerpoint/2010/main" val="2068678262"/>
              </p:ext>
            </p:extLst>
          </p:nvPr>
        </p:nvGraphicFramePr>
        <p:xfrm>
          <a:off x="264375" y="1024533"/>
          <a:ext cx="8615251" cy="3890368"/>
        </p:xfrm>
        <a:graphic>
          <a:graphicData uri="http://schemas.openxmlformats.org/drawingml/2006/table">
            <a:tbl>
              <a:tblPr firstRow="1" firstCol="1" bandRow="1">
                <a:tableStyleId>{93296810-A885-4BE3-A3E7-6D5BEEA58F35}</a:tableStyleId>
              </a:tblPr>
              <a:tblGrid>
                <a:gridCol w="3028153">
                  <a:extLst>
                    <a:ext uri="{9D8B030D-6E8A-4147-A177-3AD203B41FA5}">
                      <a16:colId xmlns:a16="http://schemas.microsoft.com/office/drawing/2014/main" val="4152752806"/>
                    </a:ext>
                  </a:extLst>
                </a:gridCol>
                <a:gridCol w="2715348">
                  <a:extLst>
                    <a:ext uri="{9D8B030D-6E8A-4147-A177-3AD203B41FA5}">
                      <a16:colId xmlns:a16="http://schemas.microsoft.com/office/drawing/2014/main" val="2900375654"/>
                    </a:ext>
                  </a:extLst>
                </a:gridCol>
                <a:gridCol w="2871750">
                  <a:extLst>
                    <a:ext uri="{9D8B030D-6E8A-4147-A177-3AD203B41FA5}">
                      <a16:colId xmlns:a16="http://schemas.microsoft.com/office/drawing/2014/main" val="3283118460"/>
                    </a:ext>
                  </a:extLst>
                </a:gridCol>
              </a:tblGrid>
              <a:tr h="59815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EB Garamond"/>
                          <a:ea typeface="EB Garamond"/>
                          <a:cs typeface="EB Garamond"/>
                          <a:sym typeface="EB Garamond"/>
                        </a:rPr>
                        <a:t>Current Business Situation: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EB Garamond"/>
                          <a:ea typeface="EB Garamond"/>
                          <a:cs typeface="EB Garamond"/>
                          <a:sym typeface="EB Garamond"/>
                        </a:rPr>
                        <a:t>Preferred Future:</a:t>
                      </a:r>
                    </a:p>
                    <a:p>
                      <a:endParaRPr lang="en-US" dirty="0"/>
                    </a:p>
                  </a:txBody>
                  <a:tcPr/>
                </a:tc>
                <a:extLst>
                  <a:ext uri="{0D108BD9-81ED-4DB2-BD59-A6C34878D82A}">
                    <a16:rowId xmlns:a16="http://schemas.microsoft.com/office/drawing/2014/main" val="2417476039"/>
                  </a:ext>
                </a:extLst>
              </a:tr>
              <a:tr h="598150">
                <a:tc>
                  <a:txBody>
                    <a:bodyPr/>
                    <a:lstStyle/>
                    <a:p>
                      <a:r>
                        <a:rPr lang="en-IN" sz="1400" dirty="0">
                          <a:solidFill>
                            <a:schemeClr val="bg1"/>
                          </a:solidFill>
                          <a:latin typeface="EB Garamond"/>
                          <a:ea typeface="EB Garamond"/>
                          <a:cs typeface="EB Garamond"/>
                          <a:sym typeface="EB Garamond"/>
                        </a:rPr>
                        <a:t>Business Products or Services</a:t>
                      </a:r>
                      <a:endParaRPr lang="en-US" dirty="0">
                        <a:solidFill>
                          <a:schemeClr val="bg1"/>
                        </a:solidFill>
                      </a:endParaRPr>
                    </a:p>
                  </a:txBody>
                  <a:tcPr/>
                </a:tc>
                <a:tc>
                  <a:txBody>
                    <a:bodyPr/>
                    <a:lstStyle/>
                    <a:p>
                      <a:r>
                        <a:rPr lang="en-IN" sz="1200" dirty="0">
                          <a:solidFill>
                            <a:schemeClr val="dk1"/>
                          </a:solidFill>
                          <a:latin typeface="EB Garamond"/>
                          <a:ea typeface="EB Garamond"/>
                          <a:cs typeface="EB Garamond"/>
                          <a:sym typeface="EB Garamond"/>
                        </a:rPr>
                        <a:t>AI-generated shopping with limited optimization</a:t>
                      </a:r>
                      <a:endParaRPr lang="en-US" sz="1200" dirty="0"/>
                    </a:p>
                  </a:txBody>
                  <a:tcPr/>
                </a:tc>
                <a:tc>
                  <a:txBody>
                    <a:bodyPr/>
                    <a:lstStyle/>
                    <a:p>
                      <a:r>
                        <a:rPr lang="en-IN" sz="1400" dirty="0">
                          <a:solidFill>
                            <a:schemeClr val="dk1"/>
                          </a:solidFill>
                          <a:latin typeface="EB Garamond"/>
                          <a:ea typeface="EB Garamond"/>
                          <a:cs typeface="EB Garamond"/>
                          <a:sym typeface="EB Garamond"/>
                        </a:rPr>
                        <a:t>AI-powered platform with increased optimisation and services</a:t>
                      </a:r>
                      <a:endParaRPr lang="en-US" dirty="0"/>
                    </a:p>
                  </a:txBody>
                  <a:tcPr/>
                </a:tc>
                <a:extLst>
                  <a:ext uri="{0D108BD9-81ED-4DB2-BD59-A6C34878D82A}">
                    <a16:rowId xmlns:a16="http://schemas.microsoft.com/office/drawing/2014/main" val="390863654"/>
                  </a:ext>
                </a:extLst>
              </a:tr>
              <a:tr h="527780">
                <a:tc>
                  <a:txBody>
                    <a:bodyPr/>
                    <a:lstStyle/>
                    <a:p>
                      <a:r>
                        <a:rPr lang="en-IN" sz="1400" dirty="0">
                          <a:solidFill>
                            <a:schemeClr val="bg1"/>
                          </a:solidFill>
                          <a:latin typeface="EB Garamond"/>
                          <a:ea typeface="EB Garamond"/>
                          <a:cs typeface="EB Garamond"/>
                          <a:sym typeface="EB Garamond"/>
                        </a:rPr>
                        <a:t>Production Practices</a:t>
                      </a:r>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Standard generative AI with user feedback</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An efficient ever learning user based AI platform</a:t>
                      </a:r>
                    </a:p>
                  </a:txBody>
                  <a:tcPr/>
                </a:tc>
                <a:extLst>
                  <a:ext uri="{0D108BD9-81ED-4DB2-BD59-A6C34878D82A}">
                    <a16:rowId xmlns:a16="http://schemas.microsoft.com/office/drawing/2014/main" val="3499909886"/>
                  </a:ext>
                </a:extLst>
              </a:tr>
              <a:tr h="512578">
                <a:tc>
                  <a:txBody>
                    <a:bodyPr/>
                    <a:lstStyle/>
                    <a:p>
                      <a:r>
                        <a:rPr lang="en-IN" sz="1400" dirty="0">
                          <a:solidFill>
                            <a:schemeClr val="bg1"/>
                          </a:solidFill>
                          <a:latin typeface="EB Garamond"/>
                          <a:ea typeface="EB Garamond"/>
                          <a:cs typeface="EB Garamond"/>
                          <a:sym typeface="EB Garamond"/>
                        </a:rPr>
                        <a:t>Business Size and Scope</a:t>
                      </a:r>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Small team with regional  focus</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Serve a global audience</a:t>
                      </a:r>
                    </a:p>
                  </a:txBody>
                  <a:tcPr/>
                </a:tc>
                <a:extLst>
                  <a:ext uri="{0D108BD9-81ED-4DB2-BD59-A6C34878D82A}">
                    <a16:rowId xmlns:a16="http://schemas.microsoft.com/office/drawing/2014/main" val="2231562291"/>
                  </a:ext>
                </a:extLst>
              </a:tr>
              <a:tr h="527780">
                <a:tc>
                  <a:txBody>
                    <a:bodyPr/>
                    <a:lstStyle/>
                    <a:p>
                      <a:r>
                        <a:rPr lang="en-IN" sz="1400" dirty="0">
                          <a:solidFill>
                            <a:schemeClr val="bg1"/>
                          </a:solidFill>
                          <a:latin typeface="EB Garamond"/>
                          <a:ea typeface="EB Garamond"/>
                          <a:cs typeface="EB Garamond"/>
                          <a:sym typeface="EB Garamond"/>
                        </a:rPr>
                        <a:t>Management Structure</a:t>
                      </a:r>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Simple lateral structure</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Organized structure with several departments</a:t>
                      </a:r>
                    </a:p>
                  </a:txBody>
                  <a:tcPr/>
                </a:tc>
                <a:extLst>
                  <a:ext uri="{0D108BD9-81ED-4DB2-BD59-A6C34878D82A}">
                    <a16:rowId xmlns:a16="http://schemas.microsoft.com/office/drawing/2014/main" val="1608089164"/>
                  </a:ext>
                </a:extLst>
              </a:tr>
              <a:tr h="527780">
                <a:tc>
                  <a:txBody>
                    <a:bodyPr/>
                    <a:lstStyle/>
                    <a:p>
                      <a:r>
                        <a:rPr lang="en-IN" sz="1400" dirty="0">
                          <a:solidFill>
                            <a:schemeClr val="bg1"/>
                          </a:solidFill>
                          <a:latin typeface="EB Garamond"/>
                          <a:ea typeface="EB Garamond"/>
                          <a:cs typeface="EB Garamond"/>
                          <a:sym typeface="EB Garamond"/>
                        </a:rPr>
                        <a:t>Social Responsibilities</a:t>
                      </a:r>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Minimal social impact mainly focusing on optimizing shopping</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err="1">
                          <a:solidFill>
                            <a:schemeClr val="dk1"/>
                          </a:solidFill>
                          <a:latin typeface="EB Garamond"/>
                          <a:ea typeface="EB Garamond"/>
                          <a:sym typeface="Arial"/>
                        </a:rPr>
                        <a:t>Minimising</a:t>
                      </a:r>
                      <a:r>
                        <a:rPr lang="en-US" sz="1200" b="0" i="0" u="none" strike="noStrike" cap="none" dirty="0">
                          <a:solidFill>
                            <a:schemeClr val="dk1"/>
                          </a:solidFill>
                          <a:latin typeface="EB Garamond"/>
                          <a:ea typeface="EB Garamond"/>
                          <a:sym typeface="Arial"/>
                        </a:rPr>
                        <a:t> food waste, promoting sustainable products and eco friendliness</a:t>
                      </a:r>
                    </a:p>
                  </a:txBody>
                  <a:tcPr/>
                </a:tc>
                <a:extLst>
                  <a:ext uri="{0D108BD9-81ED-4DB2-BD59-A6C34878D82A}">
                    <a16:rowId xmlns:a16="http://schemas.microsoft.com/office/drawing/2014/main" val="1239754331"/>
                  </a:ext>
                </a:extLst>
              </a:tr>
              <a:tr h="5981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solidFill>
                            <a:schemeClr val="bg1"/>
                          </a:solidFill>
                          <a:latin typeface="EB Garamond"/>
                          <a:ea typeface="EB Garamond"/>
                          <a:cs typeface="EB Garamond"/>
                          <a:sym typeface="EB Garamond"/>
                        </a:rPr>
                        <a:t>Work Force (number and skills): </a:t>
                      </a:r>
                      <a:endParaRPr lang="en-US" dirty="0">
                        <a:solidFill>
                          <a:schemeClr val="bg1"/>
                        </a:solidFill>
                      </a:endParaRPr>
                    </a:p>
                    <a:p>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10-15 people mainly tech and outreach</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chemeClr val="dk1"/>
                          </a:solidFill>
                          <a:latin typeface="EB Garamond"/>
                          <a:ea typeface="EB Garamond"/>
                          <a:sym typeface="Arial"/>
                        </a:rPr>
                        <a:t>Diversified teams with all required elements</a:t>
                      </a:r>
                    </a:p>
                  </a:txBody>
                  <a:tcPr/>
                </a:tc>
                <a:extLst>
                  <a:ext uri="{0D108BD9-81ED-4DB2-BD59-A6C34878D82A}">
                    <a16:rowId xmlns:a16="http://schemas.microsoft.com/office/drawing/2014/main" val="1870639379"/>
                  </a:ext>
                </a:extLst>
              </a:tr>
            </a:tbl>
          </a:graphicData>
        </a:graphic>
      </p:graphicFrame>
      <p:pic>
        <p:nvPicPr>
          <p:cNvPr id="2" name="WhatsApp Audio 2023-04-03 at 7.24.26 PM.mp4">
            <a:hlinkClick r:id="" action="ppaction://media"/>
            <a:extLst>
              <a:ext uri="{FF2B5EF4-FFF2-40B4-BE49-F238E27FC236}">
                <a16:creationId xmlns:a16="http://schemas.microsoft.com/office/drawing/2014/main" id="{09D74B40-B376-3458-4EA6-843ADF09FF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83528"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2" name="Google Shape;466;p51">
            <a:extLst>
              <a:ext uri="{FF2B5EF4-FFF2-40B4-BE49-F238E27FC236}">
                <a16:creationId xmlns:a16="http://schemas.microsoft.com/office/drawing/2014/main" id="{324D09BB-DCDC-BF50-63AA-3CFD3A9A5637}"/>
              </a:ext>
            </a:extLst>
          </p:cNvPr>
          <p:cNvSpPr txBox="1">
            <a:spLocks noGrp="1"/>
          </p:cNvSpPr>
          <p:nvPr>
            <p:ph type="title"/>
          </p:nvPr>
        </p:nvSpPr>
        <p:spPr>
          <a:xfrm>
            <a:off x="652480" y="342900"/>
            <a:ext cx="8003286" cy="576072"/>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accent6"/>
              </a:buClr>
              <a:buSzPts val="3300"/>
              <a:buFont typeface="Arial Black"/>
              <a:buNone/>
            </a:pPr>
            <a:r>
              <a:rPr lang="en" dirty="0"/>
              <a:t>Desires going forward</a:t>
            </a:r>
            <a:endParaRPr dirty="0"/>
          </a:p>
        </p:txBody>
      </p:sp>
      <p:graphicFrame>
        <p:nvGraphicFramePr>
          <p:cNvPr id="5" name="Diagram 4">
            <a:extLst>
              <a:ext uri="{FF2B5EF4-FFF2-40B4-BE49-F238E27FC236}">
                <a16:creationId xmlns:a16="http://schemas.microsoft.com/office/drawing/2014/main" id="{47DD0275-0092-24B1-13E4-6439573CD602}"/>
              </a:ext>
            </a:extLst>
          </p:cNvPr>
          <p:cNvGraphicFramePr/>
          <p:nvPr>
            <p:extLst>
              <p:ext uri="{D42A27DB-BD31-4B8C-83A1-F6EECF244321}">
                <p14:modId xmlns:p14="http://schemas.microsoft.com/office/powerpoint/2010/main" val="4204802931"/>
              </p:ext>
            </p:extLst>
          </p:nvPr>
        </p:nvGraphicFramePr>
        <p:xfrm>
          <a:off x="242887" y="1010092"/>
          <a:ext cx="8543925" cy="3593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03-Apr-2023 at 21:46:09">
            <a:hlinkClick r:id="" action="ppaction://media"/>
            <a:extLst>
              <a:ext uri="{FF2B5EF4-FFF2-40B4-BE49-F238E27FC236}">
                <a16:creationId xmlns:a16="http://schemas.microsoft.com/office/drawing/2014/main" id="{7A9CCEE8-EA24-3870-182C-0F09093DBAE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49366" y="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2" name="Google Shape;466;p51">
            <a:extLst>
              <a:ext uri="{FF2B5EF4-FFF2-40B4-BE49-F238E27FC236}">
                <a16:creationId xmlns:a16="http://schemas.microsoft.com/office/drawing/2014/main" id="{324D09BB-DCDC-BF50-63AA-3CFD3A9A5637}"/>
              </a:ext>
            </a:extLst>
          </p:cNvPr>
          <p:cNvSpPr txBox="1">
            <a:spLocks noGrp="1"/>
          </p:cNvSpPr>
          <p:nvPr>
            <p:ph type="title"/>
          </p:nvPr>
        </p:nvSpPr>
        <p:spPr>
          <a:xfrm>
            <a:off x="552893" y="683142"/>
            <a:ext cx="8003286" cy="576072"/>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accent6"/>
              </a:buClr>
              <a:buSzPts val="3300"/>
              <a:buFont typeface="Arial Black"/>
              <a:buNone/>
            </a:pPr>
            <a:r>
              <a:rPr lang="en" dirty="0"/>
              <a:t>MISSION</a:t>
            </a:r>
            <a:endParaRPr dirty="0"/>
          </a:p>
        </p:txBody>
      </p:sp>
      <p:sp>
        <p:nvSpPr>
          <p:cNvPr id="6" name="Rectangle 5">
            <a:extLst>
              <a:ext uri="{FF2B5EF4-FFF2-40B4-BE49-F238E27FC236}">
                <a16:creationId xmlns:a16="http://schemas.microsoft.com/office/drawing/2014/main" id="{2529E73B-72BF-B096-AB46-BAF5F2349924}"/>
              </a:ext>
            </a:extLst>
          </p:cNvPr>
          <p:cNvSpPr/>
          <p:nvPr/>
        </p:nvSpPr>
        <p:spPr>
          <a:xfrm>
            <a:off x="552893" y="1938278"/>
            <a:ext cx="8102873" cy="1477328"/>
          </a:xfrm>
          <a:prstGeom prst="rect">
            <a:avLst/>
          </a:prstGeom>
          <a:noFill/>
        </p:spPr>
        <p:txBody>
          <a:bodyPr wrap="square" lIns="91440" tIns="45720" rIns="91440" bIns="45720">
            <a:spAutoFit/>
          </a:bodyPr>
          <a:lstStyle/>
          <a:p>
            <a:pPr algn="ctr" rtl="0">
              <a:spcBef>
                <a:spcPts val="0"/>
              </a:spcBef>
              <a:spcAft>
                <a:spcPts val="0"/>
              </a:spcAft>
            </a:pPr>
            <a:r>
              <a:rPr lang="en-IN" sz="1800" b="1" u="none" strike="noStrike" dirty="0">
                <a:solidFill>
                  <a:schemeClr val="accent6">
                    <a:lumMod val="75000"/>
                  </a:schemeClr>
                </a:solidFill>
                <a:latin typeface="Hadassah Friedlaender" panose="02020603050405020304" pitchFamily="18" charset="-79"/>
                <a:cs typeface="Hadassah Friedlaender" panose="02020603050405020304" pitchFamily="18" charset="-79"/>
              </a:rPr>
              <a:t>Our mission is to revolutionize shopping with an AI-driven platform that simplifies and enhances the experience for individuals and families. We focus on personalized recommendations, sustainable and budget-friendly options, and saving time and money, partnering with top retailers to be the preferred solution for more innovative, more efficient shopping.</a:t>
            </a:r>
            <a:endParaRPr lang="en-IN" sz="6600" b="1" dirty="0">
              <a:solidFill>
                <a:schemeClr val="accent6">
                  <a:lumMod val="75000"/>
                </a:schemeClr>
              </a:solidFill>
              <a:latin typeface="Hadassah Friedlaender" panose="02020603050405020304" pitchFamily="18" charset="-79"/>
              <a:cs typeface="Hadassah Friedlaender" panose="02020603050405020304" pitchFamily="18" charset="-79"/>
            </a:endParaRPr>
          </a:p>
        </p:txBody>
      </p:sp>
      <p:pic>
        <p:nvPicPr>
          <p:cNvPr id="3" name="WhatsApp Audio 2023-04-03 at 17.36.12.mp4">
            <a:hlinkClick r:id="" action="ppaction://media"/>
            <a:extLst>
              <a:ext uri="{FF2B5EF4-FFF2-40B4-BE49-F238E27FC236}">
                <a16:creationId xmlns:a16="http://schemas.microsoft.com/office/drawing/2014/main" id="{F6EEB7DB-E625-EE50-4A0F-D63EB5F7A5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236944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3291840" y="1796796"/>
            <a:ext cx="5260086" cy="12207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6"/>
              </a:buClr>
              <a:buSzPts val="2500"/>
              <a:buFont typeface="Arial"/>
              <a:buNone/>
            </a:pPr>
            <a:r>
              <a:rPr lang="en"/>
              <a:t>GOT A PARTY TO PLAN JUST LET US KNOW ABOUT THE EVENT AND WE GOT IT COVERED</a:t>
            </a:r>
            <a:endParaRPr/>
          </a:p>
        </p:txBody>
      </p:sp>
      <p:sp>
        <p:nvSpPr>
          <p:cNvPr id="286" name="Google Shape;286;p35"/>
          <p:cNvSpPr txBox="1">
            <a:spLocks noGrp="1"/>
          </p:cNvSpPr>
          <p:nvPr>
            <p:ph type="body" idx="1"/>
          </p:nvPr>
        </p:nvSpPr>
        <p:spPr>
          <a:xfrm>
            <a:off x="2708910" y="1488186"/>
            <a:ext cx="576072" cy="1220724"/>
          </a:xfrm>
          <a:prstGeom prst="rect">
            <a:avLst/>
          </a:prstGeom>
          <a:noFill/>
          <a:ln>
            <a:noFill/>
          </a:ln>
        </p:spPr>
        <p:txBody>
          <a:bodyPr spcFirstLastPara="1" wrap="square" lIns="68575" tIns="34275" rIns="68575" bIns="41150" anchor="t" anchorCtr="0">
            <a:noAutofit/>
          </a:bodyPr>
          <a:lstStyle/>
          <a:p>
            <a:pPr marL="0" lvl="0" indent="0" algn="l" rtl="0">
              <a:lnSpc>
                <a:spcPct val="100000"/>
              </a:lnSpc>
              <a:spcBef>
                <a:spcPts val="0"/>
              </a:spcBef>
              <a:spcAft>
                <a:spcPts val="0"/>
              </a:spcAft>
              <a:buClr>
                <a:schemeClr val="accent6"/>
              </a:buClr>
              <a:buSzPts val="7500"/>
              <a:buNone/>
            </a:pPr>
            <a:r>
              <a:rPr lang="en"/>
              <a:t>“</a:t>
            </a:r>
            <a:endParaRPr/>
          </a:p>
        </p:txBody>
      </p:sp>
      <p:sp>
        <p:nvSpPr>
          <p:cNvPr id="287" name="Google Shape;287;p35"/>
          <p:cNvSpPr txBox="1">
            <a:spLocks noGrp="1"/>
          </p:cNvSpPr>
          <p:nvPr>
            <p:ph type="body" idx="2"/>
          </p:nvPr>
        </p:nvSpPr>
        <p:spPr>
          <a:xfrm>
            <a:off x="7170551" y="3017514"/>
            <a:ext cx="2949075" cy="441675"/>
          </a:xfrm>
          <a:prstGeom prst="rect">
            <a:avLst/>
          </a:prstGeom>
          <a:noFill/>
          <a:ln>
            <a:noFill/>
          </a:ln>
        </p:spPr>
        <p:txBody>
          <a:bodyPr spcFirstLastPara="1" wrap="square" lIns="0" tIns="0" rIns="0" bIns="0" anchor="t" anchorCtr="0">
            <a:noAutofit/>
          </a:bodyPr>
          <a:lstStyle/>
          <a:p>
            <a:pPr marL="342900" lvl="0" indent="-279400" algn="l" rtl="0">
              <a:lnSpc>
                <a:spcPct val="100000"/>
              </a:lnSpc>
              <a:spcBef>
                <a:spcPts val="0"/>
              </a:spcBef>
              <a:spcAft>
                <a:spcPts val="0"/>
              </a:spcAft>
              <a:buSzPts val="1800"/>
              <a:buChar char="-"/>
            </a:pPr>
            <a:r>
              <a:rPr lang="en"/>
              <a:t>Walmart</a:t>
            </a:r>
            <a:endParaRPr/>
          </a:p>
        </p:txBody>
      </p:sp>
      <p:sp>
        <p:nvSpPr>
          <p:cNvPr id="288" name="Google Shape;288;p35"/>
          <p:cNvSpPr txBox="1">
            <a:spLocks noGrp="1"/>
          </p:cNvSpPr>
          <p:nvPr>
            <p:ph type="body" idx="3"/>
          </p:nvPr>
        </p:nvSpPr>
        <p:spPr>
          <a:xfrm>
            <a:off x="7442141" y="2336455"/>
            <a:ext cx="576000" cy="1220625"/>
          </a:xfrm>
          <a:prstGeom prst="rect">
            <a:avLst/>
          </a:prstGeom>
          <a:noFill/>
          <a:ln>
            <a:noFill/>
          </a:ln>
        </p:spPr>
        <p:txBody>
          <a:bodyPr spcFirstLastPara="1" wrap="square" lIns="68575" tIns="34275" rIns="68575" bIns="41150" anchor="t" anchorCtr="0">
            <a:noAutofit/>
          </a:bodyPr>
          <a:lstStyle/>
          <a:p>
            <a:pPr marL="0" lvl="0" indent="0" algn="l" rtl="0">
              <a:lnSpc>
                <a:spcPct val="100000"/>
              </a:lnSpc>
              <a:spcBef>
                <a:spcPts val="0"/>
              </a:spcBef>
              <a:spcAft>
                <a:spcPts val="0"/>
              </a:spcAft>
              <a:buClr>
                <a:schemeClr val="accent6"/>
              </a:buClr>
              <a:buSzPts val="7500"/>
              <a:buNone/>
            </a:pPr>
            <a:r>
              <a:rPr lang="en"/>
              <a:t>”</a:t>
            </a:r>
            <a:endParaRPr/>
          </a:p>
        </p:txBody>
      </p:sp>
      <p:sp>
        <p:nvSpPr>
          <p:cNvPr id="289" name="Google Shape;289;p35"/>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2</a:t>
            </a:fld>
            <a:endParaRPr/>
          </a:p>
        </p:txBody>
      </p:sp>
      <p:pic>
        <p:nvPicPr>
          <p:cNvPr id="290" name="Google Shape;290;p35"/>
          <p:cNvPicPr preferRelativeResize="0"/>
          <p:nvPr/>
        </p:nvPicPr>
        <p:blipFill rotWithShape="1">
          <a:blip r:embed="rId3">
            <a:alphaModFix/>
          </a:blip>
          <a:srcRect t="31594" b="32453"/>
          <a:stretch/>
        </p:blipFill>
        <p:spPr>
          <a:xfrm>
            <a:off x="7269535" y="4394906"/>
            <a:ext cx="1805006" cy="648938"/>
          </a:xfrm>
          <a:prstGeom prst="rect">
            <a:avLst/>
          </a:prstGeom>
          <a:noFill/>
          <a:ln>
            <a:noFill/>
          </a:ln>
        </p:spPr>
      </p:pic>
      <p:pic>
        <p:nvPicPr>
          <p:cNvPr id="291" name="Google Shape;291;p35"/>
          <p:cNvPicPr preferRelativeResize="0"/>
          <p:nvPr/>
        </p:nvPicPr>
        <p:blipFill rotWithShape="1">
          <a:blip r:embed="rId4">
            <a:alphaModFix/>
          </a:blip>
          <a:srcRect/>
          <a:stretch/>
        </p:blipFill>
        <p:spPr>
          <a:xfrm>
            <a:off x="147182" y="4394906"/>
            <a:ext cx="648906" cy="648938"/>
          </a:xfrm>
          <a:prstGeom prst="rect">
            <a:avLst/>
          </a:prstGeom>
          <a:noFill/>
          <a:ln>
            <a:noFill/>
          </a:ln>
        </p:spPr>
      </p:pic>
      <p:pic>
        <p:nvPicPr>
          <p:cNvPr id="292" name="Google Shape;292;p35"/>
          <p:cNvPicPr preferRelativeResize="0"/>
          <p:nvPr/>
        </p:nvPicPr>
        <p:blipFill rotWithShape="1">
          <a:blip r:embed="rId5">
            <a:alphaModFix/>
          </a:blip>
          <a:srcRect/>
          <a:stretch/>
        </p:blipFill>
        <p:spPr>
          <a:xfrm>
            <a:off x="8645089" y="722122"/>
            <a:ext cx="365522"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4C19C1-695D-C26E-A8E3-C39E06B8F28D}"/>
              </a:ext>
            </a:extLst>
          </p:cNvPr>
          <p:cNvSpPr/>
          <p:nvPr/>
        </p:nvSpPr>
        <p:spPr>
          <a:xfrm>
            <a:off x="3498568" y="4582983"/>
            <a:ext cx="3191899"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Lean Canvas  </a:t>
            </a:r>
            <a:r>
              <a:rPr lang="en-US" sz="1000" b="0" cap="none" spc="0" dirty="0">
                <a:ln w="0"/>
                <a:solidFill>
                  <a:schemeClr val="tx1"/>
                </a:solidFill>
                <a:effectLst>
                  <a:outerShdw blurRad="38100" dist="19050" dir="2700000" algn="tl" rotWithShape="0">
                    <a:schemeClr val="dk1">
                      <a:alpha val="40000"/>
                    </a:schemeClr>
                  </a:outerShdw>
                </a:effectLst>
              </a:rPr>
              <a:t>By Alvina &amp; </a:t>
            </a:r>
            <a:r>
              <a:rPr lang="en-US" sz="1000" b="0" cap="none" spc="0" dirty="0" err="1">
                <a:ln w="0"/>
                <a:solidFill>
                  <a:schemeClr val="tx1"/>
                </a:solidFill>
                <a:effectLst>
                  <a:outerShdw blurRad="38100" dist="19050" dir="2700000" algn="tl" rotWithShape="0">
                    <a:schemeClr val="dk1">
                      <a:alpha val="40000"/>
                    </a:schemeClr>
                  </a:outerShdw>
                </a:effectLst>
              </a:rPr>
              <a:t>Shrey</a:t>
            </a:r>
            <a:endParaRPr lang="en-US" sz="10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3AA062F-3FE7-3BB5-2EEB-394B100FD100}"/>
              </a:ext>
            </a:extLst>
          </p:cNvPr>
          <p:cNvPicPr>
            <a:picLocks noChangeAspect="1"/>
          </p:cNvPicPr>
          <p:nvPr/>
        </p:nvPicPr>
        <p:blipFill rotWithShape="1">
          <a:blip r:embed="rId5"/>
          <a:srcRect l="1073" t="30662" r="47678" b="14493"/>
          <a:stretch/>
        </p:blipFill>
        <p:spPr>
          <a:xfrm>
            <a:off x="767442" y="171265"/>
            <a:ext cx="7609116" cy="4361323"/>
          </a:xfrm>
          <a:prstGeom prst="rect">
            <a:avLst/>
          </a:prstGeom>
        </p:spPr>
      </p:pic>
      <p:pic>
        <p:nvPicPr>
          <p:cNvPr id="2" name="Audio Recording 17-Apr-2023 at 18:41:02">
            <a:hlinkClick r:id="" action="ppaction://media"/>
            <a:extLst>
              <a:ext uri="{FF2B5EF4-FFF2-40B4-BE49-F238E27FC236}">
                <a16:creationId xmlns:a16="http://schemas.microsoft.com/office/drawing/2014/main" id="{FC1EF676-BDE0-CBBB-0758-191CAF518B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91818"/>
            <a:ext cx="812800" cy="812800"/>
          </a:xfrm>
          <a:prstGeom prst="rect">
            <a:avLst/>
          </a:prstGeom>
        </p:spPr>
      </p:pic>
    </p:spTree>
    <p:extLst>
      <p:ext uri="{BB962C8B-B14F-4D97-AF65-F5344CB8AC3E}">
        <p14:creationId xmlns:p14="http://schemas.microsoft.com/office/powerpoint/2010/main" val="24967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4"/>
          <p:cNvSpPr txBox="1">
            <a:spLocks noGrp="1"/>
          </p:cNvSpPr>
          <p:nvPr>
            <p:ph type="title"/>
          </p:nvPr>
        </p:nvSpPr>
        <p:spPr>
          <a:xfrm>
            <a:off x="569214" y="912114"/>
            <a:ext cx="800325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MEET OUR TEAM</a:t>
            </a:r>
            <a:endParaRPr/>
          </a:p>
        </p:txBody>
      </p:sp>
      <p:sp>
        <p:nvSpPr>
          <p:cNvPr id="483" name="Google Shape;483;p54"/>
          <p:cNvSpPr txBox="1">
            <a:spLocks noGrp="1"/>
          </p:cNvSpPr>
          <p:nvPr>
            <p:ph type="sldNum" idx="12"/>
          </p:nvPr>
        </p:nvSpPr>
        <p:spPr>
          <a:xfrm>
            <a:off x="8209026" y="342900"/>
            <a:ext cx="740700" cy="20565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21</a:t>
            </a:fld>
            <a:endParaRPr/>
          </a:p>
        </p:txBody>
      </p:sp>
      <p:pic>
        <p:nvPicPr>
          <p:cNvPr id="484" name="Google Shape;484;p54"/>
          <p:cNvPicPr preferRelativeResize="0"/>
          <p:nvPr/>
        </p:nvPicPr>
        <p:blipFill rotWithShape="1">
          <a:blip r:embed="rId3">
            <a:alphaModFix/>
          </a:blip>
          <a:srcRect t="31594" b="32453"/>
          <a:stretch/>
        </p:blipFill>
        <p:spPr>
          <a:xfrm>
            <a:off x="7229466" y="4396069"/>
            <a:ext cx="1805006" cy="648938"/>
          </a:xfrm>
          <a:prstGeom prst="rect">
            <a:avLst/>
          </a:prstGeom>
          <a:noFill/>
          <a:ln>
            <a:noFill/>
          </a:ln>
        </p:spPr>
      </p:pic>
      <p:pic>
        <p:nvPicPr>
          <p:cNvPr id="485" name="Google Shape;485;p54"/>
          <p:cNvPicPr preferRelativeResize="0"/>
          <p:nvPr/>
        </p:nvPicPr>
        <p:blipFill rotWithShape="1">
          <a:blip r:embed="rId4">
            <a:alphaModFix/>
          </a:blip>
          <a:srcRect/>
          <a:stretch/>
        </p:blipFill>
        <p:spPr>
          <a:xfrm>
            <a:off x="87557" y="4396069"/>
            <a:ext cx="648906" cy="648938"/>
          </a:xfrm>
          <a:prstGeom prst="rect">
            <a:avLst/>
          </a:prstGeom>
          <a:noFill/>
          <a:ln>
            <a:noFill/>
          </a:ln>
        </p:spPr>
      </p:pic>
      <p:pic>
        <p:nvPicPr>
          <p:cNvPr id="486" name="Google Shape;486;p54"/>
          <p:cNvPicPr preferRelativeResize="0"/>
          <p:nvPr/>
        </p:nvPicPr>
        <p:blipFill rotWithShape="1">
          <a:blip r:embed="rId5">
            <a:alphaModFix/>
          </a:blip>
          <a:srcRect/>
          <a:stretch/>
        </p:blipFill>
        <p:spPr>
          <a:xfrm>
            <a:off x="1271360" y="1794467"/>
            <a:ext cx="1905413" cy="2507363"/>
          </a:xfrm>
          <a:prstGeom prst="rect">
            <a:avLst/>
          </a:prstGeom>
          <a:noFill/>
          <a:ln>
            <a:noFill/>
          </a:ln>
        </p:spPr>
      </p:pic>
      <p:pic>
        <p:nvPicPr>
          <p:cNvPr id="487" name="Google Shape;487;p54"/>
          <p:cNvPicPr preferRelativeResize="0"/>
          <p:nvPr/>
        </p:nvPicPr>
        <p:blipFill rotWithShape="1">
          <a:blip r:embed="rId6">
            <a:alphaModFix/>
          </a:blip>
          <a:srcRect t="-9816" b="-6921"/>
          <a:stretch/>
        </p:blipFill>
        <p:spPr>
          <a:xfrm>
            <a:off x="5967225" y="1495471"/>
            <a:ext cx="2011894" cy="3105357"/>
          </a:xfrm>
          <a:prstGeom prst="rect">
            <a:avLst/>
          </a:prstGeom>
          <a:noFill/>
          <a:ln>
            <a:noFill/>
          </a:ln>
        </p:spPr>
      </p:pic>
      <p:sp>
        <p:nvSpPr>
          <p:cNvPr id="488" name="Google Shape;488;p54"/>
          <p:cNvSpPr txBox="1"/>
          <p:nvPr/>
        </p:nvSpPr>
        <p:spPr>
          <a:xfrm>
            <a:off x="1481175" y="3742575"/>
            <a:ext cx="1804950" cy="30015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highlight>
                <a:srgbClr val="FDFAF6"/>
              </a:highlight>
              <a:latin typeface="EB Garamond"/>
              <a:ea typeface="EB Garamond"/>
              <a:cs typeface="EB Garamond"/>
              <a:sym typeface="EB Garamond"/>
            </a:endParaRPr>
          </a:p>
        </p:txBody>
      </p:sp>
      <p:pic>
        <p:nvPicPr>
          <p:cNvPr id="489" name="Google Shape;489;p54"/>
          <p:cNvPicPr preferRelativeResize="0"/>
          <p:nvPr/>
        </p:nvPicPr>
        <p:blipFill rotWithShape="1">
          <a:blip r:embed="rId7">
            <a:alphaModFix/>
          </a:blip>
          <a:srcRect/>
          <a:stretch/>
        </p:blipFill>
        <p:spPr>
          <a:xfrm>
            <a:off x="3654769" y="1784653"/>
            <a:ext cx="2062650" cy="2660036"/>
          </a:xfrm>
          <a:prstGeom prst="rect">
            <a:avLst/>
          </a:prstGeom>
          <a:noFill/>
          <a:ln>
            <a:noFill/>
          </a:ln>
        </p:spPr>
      </p:pic>
      <p:sp>
        <p:nvSpPr>
          <p:cNvPr id="490" name="Google Shape;490;p54"/>
          <p:cNvSpPr txBox="1"/>
          <p:nvPr/>
        </p:nvSpPr>
        <p:spPr>
          <a:xfrm>
            <a:off x="4042350" y="3713063"/>
            <a:ext cx="1844100" cy="34627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EB Garamond"/>
                <a:ea typeface="EB Garamond"/>
                <a:cs typeface="EB Garamond"/>
                <a:sym typeface="EB Garamond"/>
              </a:rPr>
              <a:t>S</a:t>
            </a:r>
            <a:r>
              <a:rPr lang="en" sz="1400" b="1" i="0" u="none" strike="noStrike" cap="none">
                <a:solidFill>
                  <a:srgbClr val="000000"/>
                </a:solidFill>
                <a:latin typeface="EB Garamond"/>
                <a:ea typeface="EB Garamond"/>
                <a:cs typeface="EB Garamond"/>
                <a:sym typeface="EB Garamond"/>
              </a:rPr>
              <a:t>HREY MISHRA</a:t>
            </a:r>
            <a:endParaRPr sz="1400" b="1" i="0" u="none" strike="noStrike" cap="none">
              <a:solidFill>
                <a:srgbClr val="000000"/>
              </a:solidFill>
              <a:latin typeface="EB Garamond"/>
              <a:ea typeface="EB Garamond"/>
              <a:cs typeface="EB Garamond"/>
              <a:sym typeface="EB Garamond"/>
            </a:endParaRPr>
          </a:p>
        </p:txBody>
      </p:sp>
      <p:sp>
        <p:nvSpPr>
          <p:cNvPr id="491" name="Google Shape;491;p54"/>
          <p:cNvSpPr txBox="1"/>
          <p:nvPr/>
        </p:nvSpPr>
        <p:spPr>
          <a:xfrm>
            <a:off x="1431675" y="3648638"/>
            <a:ext cx="1682325" cy="34627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EB Garamond"/>
                <a:ea typeface="EB Garamond"/>
                <a:cs typeface="EB Garamond"/>
                <a:sym typeface="EB Garamond"/>
              </a:rPr>
              <a:t>ALVINA BOHORA</a:t>
            </a:r>
            <a:endParaRPr sz="1400" b="1" i="0" u="none" strike="noStrike" cap="none">
              <a:solidFill>
                <a:srgbClr val="000000"/>
              </a:solidFill>
              <a:latin typeface="EB Garamond"/>
              <a:ea typeface="EB Garamond"/>
              <a:cs typeface="EB Garamond"/>
              <a:sym typeface="EB Garamond"/>
            </a:endParaRPr>
          </a:p>
        </p:txBody>
      </p:sp>
      <p:sp>
        <p:nvSpPr>
          <p:cNvPr id="492" name="Google Shape;492;p54"/>
          <p:cNvSpPr txBox="1"/>
          <p:nvPr/>
        </p:nvSpPr>
        <p:spPr>
          <a:xfrm>
            <a:off x="6195413" y="3742575"/>
            <a:ext cx="2449800" cy="34627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EB Garamond"/>
                <a:ea typeface="EB Garamond"/>
                <a:cs typeface="EB Garamond"/>
                <a:sym typeface="EB Garamond"/>
              </a:rPr>
              <a:t>NAMASWINI TEEGALA</a:t>
            </a:r>
            <a:endParaRPr sz="1400" b="1" i="0" u="none" strike="noStrike" cap="none">
              <a:solidFill>
                <a:srgbClr val="000000"/>
              </a:solidFill>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ctrTitle"/>
          </p:nvPr>
        </p:nvSpPr>
        <p:spPr>
          <a:xfrm>
            <a:off x="542927" y="1825757"/>
            <a:ext cx="8365050" cy="1434825"/>
          </a:xfrm>
          <a:prstGeom prst="rect">
            <a:avLst/>
          </a:prstGeom>
          <a:noFill/>
          <a:ln>
            <a:noFill/>
          </a:ln>
        </p:spPr>
        <p:txBody>
          <a:bodyPr spcFirstLastPara="1" wrap="square" lIns="68575" tIns="0" rIns="68575" bIns="34275" anchor="ctr" anchorCtr="0">
            <a:noAutofit/>
          </a:bodyPr>
          <a:lstStyle/>
          <a:p>
            <a:pPr marL="0" lvl="0" indent="0" algn="l" rtl="0">
              <a:lnSpc>
                <a:spcPct val="110795"/>
              </a:lnSpc>
              <a:spcBef>
                <a:spcPts val="0"/>
              </a:spcBef>
              <a:spcAft>
                <a:spcPts val="0"/>
              </a:spcAft>
              <a:buClr>
                <a:schemeClr val="accent6"/>
              </a:buClr>
              <a:buSzPts val="3300"/>
              <a:buFont typeface="Arial Black"/>
              <a:buNone/>
            </a:pPr>
            <a:r>
              <a:rPr lang="en" sz="5600"/>
              <a:t>THANK YOU</a:t>
            </a:r>
            <a:endParaRPr sz="5600"/>
          </a:p>
        </p:txBody>
      </p:sp>
      <p:pic>
        <p:nvPicPr>
          <p:cNvPr id="498" name="Google Shape;498;p55"/>
          <p:cNvPicPr preferRelativeResize="0"/>
          <p:nvPr/>
        </p:nvPicPr>
        <p:blipFill rotWithShape="1">
          <a:blip r:embed="rId3">
            <a:alphaModFix/>
          </a:blip>
          <a:srcRect t="31594" b="32453"/>
          <a:stretch/>
        </p:blipFill>
        <p:spPr>
          <a:xfrm>
            <a:off x="7229466" y="4396069"/>
            <a:ext cx="1805006" cy="648938"/>
          </a:xfrm>
          <a:prstGeom prst="rect">
            <a:avLst/>
          </a:prstGeom>
          <a:noFill/>
          <a:ln>
            <a:noFill/>
          </a:ln>
        </p:spPr>
      </p:pic>
      <p:pic>
        <p:nvPicPr>
          <p:cNvPr id="499" name="Google Shape;499;p55"/>
          <p:cNvPicPr preferRelativeResize="0"/>
          <p:nvPr/>
        </p:nvPicPr>
        <p:blipFill rotWithShape="1">
          <a:blip r:embed="rId4">
            <a:alphaModFix/>
          </a:blip>
          <a:srcRect/>
          <a:stretch/>
        </p:blipFill>
        <p:spPr>
          <a:xfrm>
            <a:off x="87557" y="4396069"/>
            <a:ext cx="648906" cy="6489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3134106" y="1285135"/>
            <a:ext cx="5074920" cy="576072"/>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PROBLEM IDENTIFICATION</a:t>
            </a:r>
            <a:endParaRPr/>
          </a:p>
        </p:txBody>
      </p:sp>
      <p:sp>
        <p:nvSpPr>
          <p:cNvPr id="298" name="Google Shape;298;p36"/>
          <p:cNvSpPr txBox="1">
            <a:spLocks noGrp="1"/>
          </p:cNvSpPr>
          <p:nvPr>
            <p:ph type="body" idx="1"/>
          </p:nvPr>
        </p:nvSpPr>
        <p:spPr>
          <a:xfrm>
            <a:off x="3168396" y="2417064"/>
            <a:ext cx="5074920" cy="2025396"/>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1100"/>
              <a:buNone/>
            </a:pPr>
            <a:r>
              <a:rPr lang="en" sz="1400"/>
              <a:t>With any gathering around the corner the only thing you can think of is all the hassle and pre-planning required to organize it, even the smallest gathering requires you to plan your meals, decorations, party essentials etc. way before the event in order to get the supplies. </a:t>
            </a:r>
            <a:endParaRPr sz="1400"/>
          </a:p>
          <a:p>
            <a:pPr marL="0" lvl="0" indent="0" algn="l" rtl="0">
              <a:lnSpc>
                <a:spcPct val="100000"/>
              </a:lnSpc>
              <a:spcBef>
                <a:spcPts val="300"/>
              </a:spcBef>
              <a:spcAft>
                <a:spcPts val="0"/>
              </a:spcAft>
              <a:buClr>
                <a:schemeClr val="accent6"/>
              </a:buClr>
              <a:buSzPts val="1100"/>
              <a:buNone/>
            </a:pPr>
            <a:r>
              <a:rPr lang="en" sz="1400"/>
              <a:t>We at Walmart are here to make your life easy with our new feature of “</a:t>
            </a:r>
            <a:r>
              <a:rPr lang="en" sz="1400" b="1"/>
              <a:t>Walmart Prep”</a:t>
            </a:r>
            <a:endParaRPr sz="1400"/>
          </a:p>
          <a:p>
            <a:pPr marL="0" lvl="0" indent="0" algn="l" rtl="0">
              <a:lnSpc>
                <a:spcPct val="100000"/>
              </a:lnSpc>
              <a:spcBef>
                <a:spcPts val="300"/>
              </a:spcBef>
              <a:spcAft>
                <a:spcPts val="0"/>
              </a:spcAft>
              <a:buClr>
                <a:schemeClr val="accent6"/>
              </a:buClr>
              <a:buSzPts val="1100"/>
              <a:buNone/>
            </a:pPr>
            <a:endParaRPr/>
          </a:p>
        </p:txBody>
      </p:sp>
      <p:sp>
        <p:nvSpPr>
          <p:cNvPr id="299" name="Google Shape;299;p3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3</a:t>
            </a:fld>
            <a:endParaRPr/>
          </a:p>
        </p:txBody>
      </p:sp>
      <p:pic>
        <p:nvPicPr>
          <p:cNvPr id="300" name="Google Shape;300;p36"/>
          <p:cNvPicPr preferRelativeResize="0"/>
          <p:nvPr/>
        </p:nvPicPr>
        <p:blipFill rotWithShape="1">
          <a:blip r:embed="rId3">
            <a:alphaModFix/>
          </a:blip>
          <a:srcRect t="31594" b="32453"/>
          <a:stretch/>
        </p:blipFill>
        <p:spPr>
          <a:xfrm>
            <a:off x="7229466" y="4378500"/>
            <a:ext cx="1805006" cy="648938"/>
          </a:xfrm>
          <a:prstGeom prst="rect">
            <a:avLst/>
          </a:prstGeom>
          <a:noFill/>
          <a:ln>
            <a:noFill/>
          </a:ln>
        </p:spPr>
      </p:pic>
      <p:pic>
        <p:nvPicPr>
          <p:cNvPr id="301" name="Google Shape;301;p36"/>
          <p:cNvPicPr preferRelativeResize="0"/>
          <p:nvPr/>
        </p:nvPicPr>
        <p:blipFill rotWithShape="1">
          <a:blip r:embed="rId4">
            <a:alphaModFix/>
          </a:blip>
          <a:srcRect/>
          <a:stretch/>
        </p:blipFill>
        <p:spPr>
          <a:xfrm>
            <a:off x="131450" y="4378500"/>
            <a:ext cx="648906" cy="648938"/>
          </a:xfrm>
          <a:prstGeom prst="rect">
            <a:avLst/>
          </a:prstGeom>
          <a:noFill/>
          <a:ln>
            <a:noFill/>
          </a:ln>
        </p:spPr>
      </p:pic>
      <p:pic>
        <p:nvPicPr>
          <p:cNvPr id="302" name="Google Shape;302;p36"/>
          <p:cNvPicPr preferRelativeResize="0"/>
          <p:nvPr/>
        </p:nvPicPr>
        <p:blipFill rotWithShape="1">
          <a:blip r:embed="rId5">
            <a:alphaModFix/>
          </a:blip>
          <a:srcRect/>
          <a:stretch/>
        </p:blipFill>
        <p:spPr>
          <a:xfrm>
            <a:off x="8661797" y="844154"/>
            <a:ext cx="365521" cy="365522"/>
          </a:xfrm>
          <a:prstGeom prst="rect">
            <a:avLst/>
          </a:prstGeom>
          <a:noFill/>
          <a:ln>
            <a:noFill/>
          </a:ln>
        </p:spPr>
      </p:pic>
      <p:sp>
        <p:nvSpPr>
          <p:cNvPr id="303" name="Google Shape;303;p36"/>
          <p:cNvSpPr txBox="1"/>
          <p:nvPr/>
        </p:nvSpPr>
        <p:spPr>
          <a:xfrm>
            <a:off x="6779623" y="195943"/>
            <a:ext cx="1734094"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By Alvina Bohora</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131570" y="810723"/>
            <a:ext cx="5074920" cy="576072"/>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WALMART PREP </a:t>
            </a:r>
            <a:endParaRPr/>
          </a:p>
        </p:txBody>
      </p:sp>
      <p:sp>
        <p:nvSpPr>
          <p:cNvPr id="309" name="Google Shape;309;p3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4</a:t>
            </a:fld>
            <a:endParaRPr/>
          </a:p>
        </p:txBody>
      </p:sp>
      <p:sp>
        <p:nvSpPr>
          <p:cNvPr id="310" name="Google Shape;310;p37"/>
          <p:cNvSpPr txBox="1">
            <a:spLocks noGrp="1"/>
          </p:cNvSpPr>
          <p:nvPr>
            <p:ph type="body" idx="1"/>
          </p:nvPr>
        </p:nvSpPr>
        <p:spPr>
          <a:xfrm>
            <a:off x="1965287" y="1546412"/>
            <a:ext cx="4409694" cy="2025396"/>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1500"/>
              <a:buNone/>
            </a:pPr>
            <a:r>
              <a:rPr lang="en" sz="1500" b="1"/>
              <a:t>What we do?</a:t>
            </a:r>
            <a:endParaRPr/>
          </a:p>
          <a:p>
            <a:pPr marL="0" lvl="0" indent="0" algn="l" rtl="0">
              <a:lnSpc>
                <a:spcPct val="100000"/>
              </a:lnSpc>
              <a:spcBef>
                <a:spcPts val="300"/>
              </a:spcBef>
              <a:spcAft>
                <a:spcPts val="0"/>
              </a:spcAft>
              <a:buClr>
                <a:schemeClr val="accent6"/>
              </a:buClr>
              <a:buSzPts val="1500"/>
              <a:buNone/>
            </a:pPr>
            <a:r>
              <a:rPr lang="en" sz="1500"/>
              <a:t>Customer need to give the event name, our Generative AI Technology will come-up with the meal suggestions, decorative options, any party essentials and other suggestions that suits the occasion. Customer just needs to select or indicate their interests and give an input on the no. of people attending the event.</a:t>
            </a:r>
            <a:endParaRPr/>
          </a:p>
          <a:p>
            <a:pPr marL="0" lvl="0" indent="0" algn="l" rtl="0">
              <a:lnSpc>
                <a:spcPct val="100000"/>
              </a:lnSpc>
              <a:spcBef>
                <a:spcPts val="300"/>
              </a:spcBef>
              <a:spcAft>
                <a:spcPts val="0"/>
              </a:spcAft>
              <a:buClr>
                <a:schemeClr val="accent6"/>
              </a:buClr>
              <a:buSzPts val="1500"/>
              <a:buNone/>
            </a:pPr>
            <a:r>
              <a:rPr lang="en" sz="1500"/>
              <a:t>We would then add all the ingredients of the meal with proper quantity according to the no. of attendees along with other customer selected items to your shopping cart and deliver it on your doorsteps.</a:t>
            </a:r>
            <a:endParaRPr/>
          </a:p>
        </p:txBody>
      </p:sp>
      <p:pic>
        <p:nvPicPr>
          <p:cNvPr id="311" name="Google Shape;311;p37"/>
          <p:cNvPicPr preferRelativeResize="0"/>
          <p:nvPr/>
        </p:nvPicPr>
        <p:blipFill rotWithShape="1">
          <a:blip r:embed="rId3">
            <a:alphaModFix/>
          </a:blip>
          <a:srcRect t="31594" b="32453"/>
          <a:stretch/>
        </p:blipFill>
        <p:spPr>
          <a:xfrm>
            <a:off x="7229466" y="4409119"/>
            <a:ext cx="1805006" cy="648938"/>
          </a:xfrm>
          <a:prstGeom prst="rect">
            <a:avLst/>
          </a:prstGeom>
          <a:noFill/>
          <a:ln>
            <a:noFill/>
          </a:ln>
        </p:spPr>
      </p:pic>
      <p:pic>
        <p:nvPicPr>
          <p:cNvPr id="312" name="Google Shape;312;p37"/>
          <p:cNvPicPr preferRelativeResize="0"/>
          <p:nvPr/>
        </p:nvPicPr>
        <p:blipFill rotWithShape="1">
          <a:blip r:embed="rId4">
            <a:alphaModFix/>
          </a:blip>
          <a:srcRect/>
          <a:stretch/>
        </p:blipFill>
        <p:spPr>
          <a:xfrm>
            <a:off x="87575" y="4447556"/>
            <a:ext cx="648906" cy="648938"/>
          </a:xfrm>
          <a:prstGeom prst="rect">
            <a:avLst/>
          </a:prstGeom>
          <a:noFill/>
          <a:ln>
            <a:noFill/>
          </a:ln>
        </p:spPr>
      </p:pic>
      <p:pic>
        <p:nvPicPr>
          <p:cNvPr id="313" name="Google Shape;313;p37"/>
          <p:cNvPicPr preferRelativeResize="0"/>
          <p:nvPr/>
        </p:nvPicPr>
        <p:blipFill rotWithShape="1">
          <a:blip r:embed="rId5">
            <a:alphaModFix/>
          </a:blip>
          <a:srcRect/>
          <a:stretch/>
        </p:blipFill>
        <p:spPr>
          <a:xfrm>
            <a:off x="8766572" y="891779"/>
            <a:ext cx="365521"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5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570376" y="783505"/>
            <a:ext cx="800325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About Us </a:t>
            </a:r>
            <a:endParaRPr/>
          </a:p>
        </p:txBody>
      </p:sp>
      <p:sp>
        <p:nvSpPr>
          <p:cNvPr id="319" name="Google Shape;319;p38"/>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900"/>
              <a:buNone/>
            </a:pPr>
            <a:fld id="{00000000-1234-1234-1234-123412341234}" type="slidenum">
              <a:rPr lang="en"/>
              <a:t>5</a:t>
            </a:fld>
            <a:endParaRPr/>
          </a:p>
        </p:txBody>
      </p:sp>
      <p:sp>
        <p:nvSpPr>
          <p:cNvPr id="320" name="Google Shape;320;p38"/>
          <p:cNvSpPr txBox="1">
            <a:spLocks noGrp="1"/>
          </p:cNvSpPr>
          <p:nvPr>
            <p:ph type="body" idx="1"/>
          </p:nvPr>
        </p:nvSpPr>
        <p:spPr>
          <a:xfrm>
            <a:off x="514004" y="1868763"/>
            <a:ext cx="1508850" cy="2118825"/>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0" lvl="0" indent="0" algn="ctr" rtl="0">
              <a:lnSpc>
                <a:spcPct val="100000"/>
              </a:lnSpc>
              <a:spcBef>
                <a:spcPts val="0"/>
              </a:spcBef>
              <a:spcAft>
                <a:spcPts val="0"/>
              </a:spcAft>
              <a:buClr>
                <a:schemeClr val="accent6"/>
              </a:buClr>
              <a:buSzPts val="1400"/>
              <a:buNone/>
            </a:pPr>
            <a:r>
              <a:rPr lang="en"/>
              <a:t>Locations</a:t>
            </a:r>
            <a:endParaRPr/>
          </a:p>
        </p:txBody>
      </p:sp>
      <p:sp>
        <p:nvSpPr>
          <p:cNvPr id="321" name="Google Shape;321;p38"/>
          <p:cNvSpPr txBox="1">
            <a:spLocks noGrp="1"/>
          </p:cNvSpPr>
          <p:nvPr>
            <p:ph type="body" idx="4"/>
          </p:nvPr>
        </p:nvSpPr>
        <p:spPr>
          <a:xfrm>
            <a:off x="2175682" y="1868763"/>
            <a:ext cx="1508850" cy="2118825"/>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0" lvl="0" indent="0" algn="ctr" rtl="0">
              <a:lnSpc>
                <a:spcPct val="100000"/>
              </a:lnSpc>
              <a:spcBef>
                <a:spcPts val="0"/>
              </a:spcBef>
              <a:spcAft>
                <a:spcPts val="0"/>
              </a:spcAft>
              <a:buClr>
                <a:schemeClr val="accent6"/>
              </a:buClr>
              <a:buSzPts val="1400"/>
              <a:buNone/>
            </a:pPr>
            <a:r>
              <a:rPr lang="en"/>
              <a:t>Department </a:t>
            </a:r>
            <a:endParaRPr/>
          </a:p>
          <a:p>
            <a:pPr marL="0" lvl="0" indent="0" algn="ctr" rtl="0">
              <a:lnSpc>
                <a:spcPct val="100000"/>
              </a:lnSpc>
              <a:spcBef>
                <a:spcPts val="0"/>
              </a:spcBef>
              <a:spcAft>
                <a:spcPts val="0"/>
              </a:spcAft>
              <a:buClr>
                <a:schemeClr val="accent6"/>
              </a:buClr>
              <a:buSzPts val="1400"/>
              <a:buNone/>
            </a:pPr>
            <a:endParaRPr/>
          </a:p>
        </p:txBody>
      </p:sp>
      <p:sp>
        <p:nvSpPr>
          <p:cNvPr id="322" name="Google Shape;322;p38"/>
          <p:cNvSpPr txBox="1">
            <a:spLocks noGrp="1"/>
          </p:cNvSpPr>
          <p:nvPr>
            <p:ph type="body" idx="6"/>
          </p:nvPr>
        </p:nvSpPr>
        <p:spPr>
          <a:xfrm>
            <a:off x="2209973" y="2916303"/>
            <a:ext cx="1440225" cy="10287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100"/>
              <a:buNone/>
            </a:pPr>
            <a:r>
              <a:rPr lang="en" b="1"/>
              <a:t>10+</a:t>
            </a:r>
            <a:r>
              <a:rPr lang="en"/>
              <a:t> Department catering to all needs</a:t>
            </a:r>
            <a:endParaRPr/>
          </a:p>
        </p:txBody>
      </p:sp>
      <p:sp>
        <p:nvSpPr>
          <p:cNvPr id="323" name="Google Shape;323;p38"/>
          <p:cNvSpPr txBox="1">
            <a:spLocks noGrp="1"/>
          </p:cNvSpPr>
          <p:nvPr>
            <p:ph type="body" idx="7"/>
          </p:nvPr>
        </p:nvSpPr>
        <p:spPr>
          <a:xfrm>
            <a:off x="3837363" y="1868763"/>
            <a:ext cx="1508850" cy="2118825"/>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0" lvl="0" indent="0" algn="ctr" rtl="0">
              <a:lnSpc>
                <a:spcPct val="100000"/>
              </a:lnSpc>
              <a:spcBef>
                <a:spcPts val="0"/>
              </a:spcBef>
              <a:spcAft>
                <a:spcPts val="0"/>
              </a:spcAft>
              <a:buClr>
                <a:schemeClr val="accent6"/>
              </a:buClr>
              <a:buSzPts val="1400"/>
              <a:buNone/>
            </a:pPr>
            <a:r>
              <a:rPr lang="en"/>
              <a:t>Delivery </a:t>
            </a:r>
            <a:endParaRPr/>
          </a:p>
          <a:p>
            <a:pPr marL="0" lvl="0" indent="0" algn="ctr" rtl="0">
              <a:lnSpc>
                <a:spcPct val="100000"/>
              </a:lnSpc>
              <a:spcBef>
                <a:spcPts val="0"/>
              </a:spcBef>
              <a:spcAft>
                <a:spcPts val="0"/>
              </a:spcAft>
              <a:buClr>
                <a:schemeClr val="accent6"/>
              </a:buClr>
              <a:buSzPts val="1400"/>
              <a:buNone/>
            </a:pPr>
            <a:endParaRPr/>
          </a:p>
        </p:txBody>
      </p:sp>
      <p:sp>
        <p:nvSpPr>
          <p:cNvPr id="324" name="Google Shape;324;p38"/>
          <p:cNvSpPr txBox="1">
            <a:spLocks noGrp="1"/>
          </p:cNvSpPr>
          <p:nvPr>
            <p:ph type="body" idx="9"/>
          </p:nvPr>
        </p:nvSpPr>
        <p:spPr>
          <a:xfrm>
            <a:off x="3871653" y="2916303"/>
            <a:ext cx="1440225" cy="10287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100"/>
              <a:buNone/>
            </a:pPr>
            <a:r>
              <a:rPr lang="en"/>
              <a:t>Easy Delivery options </a:t>
            </a:r>
            <a:endParaRPr/>
          </a:p>
        </p:txBody>
      </p:sp>
      <p:sp>
        <p:nvSpPr>
          <p:cNvPr id="325" name="Google Shape;325;p38"/>
          <p:cNvSpPr txBox="1">
            <a:spLocks noGrp="1"/>
          </p:cNvSpPr>
          <p:nvPr>
            <p:ph type="body" idx="13"/>
          </p:nvPr>
        </p:nvSpPr>
        <p:spPr>
          <a:xfrm>
            <a:off x="5499043" y="1868763"/>
            <a:ext cx="1508850" cy="2118825"/>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p>
            <a:pPr marL="0" lvl="0" indent="0" algn="ctr" rtl="0">
              <a:lnSpc>
                <a:spcPct val="100000"/>
              </a:lnSpc>
              <a:spcBef>
                <a:spcPts val="0"/>
              </a:spcBef>
              <a:spcAft>
                <a:spcPts val="0"/>
              </a:spcAft>
              <a:buClr>
                <a:schemeClr val="accent6"/>
              </a:buClr>
              <a:buSzPts val="1400"/>
              <a:buNone/>
            </a:pPr>
            <a:r>
              <a:rPr lang="en"/>
              <a:t>Convenience</a:t>
            </a:r>
            <a:endParaRPr/>
          </a:p>
          <a:p>
            <a:pPr marL="0" lvl="0" indent="0" algn="ctr" rtl="0">
              <a:lnSpc>
                <a:spcPct val="100000"/>
              </a:lnSpc>
              <a:spcBef>
                <a:spcPts val="0"/>
              </a:spcBef>
              <a:spcAft>
                <a:spcPts val="0"/>
              </a:spcAft>
              <a:buClr>
                <a:schemeClr val="accent6"/>
              </a:buClr>
              <a:buSzPts val="1400"/>
              <a:buNone/>
            </a:pPr>
            <a:endParaRPr/>
          </a:p>
        </p:txBody>
      </p:sp>
      <p:sp>
        <p:nvSpPr>
          <p:cNvPr id="326" name="Google Shape;326;p38"/>
          <p:cNvSpPr txBox="1">
            <a:spLocks noGrp="1"/>
          </p:cNvSpPr>
          <p:nvPr>
            <p:ph type="body" idx="15"/>
          </p:nvPr>
        </p:nvSpPr>
        <p:spPr>
          <a:xfrm>
            <a:off x="5533333" y="2916303"/>
            <a:ext cx="1440225" cy="10287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100"/>
              <a:buNone/>
            </a:pPr>
            <a:r>
              <a:rPr lang="en"/>
              <a:t>Order as per your Convenience</a:t>
            </a:r>
            <a:endParaRPr/>
          </a:p>
        </p:txBody>
      </p:sp>
      <p:sp>
        <p:nvSpPr>
          <p:cNvPr id="327" name="Google Shape;327;p38"/>
          <p:cNvSpPr txBox="1">
            <a:spLocks noGrp="1"/>
          </p:cNvSpPr>
          <p:nvPr>
            <p:ph type="body" idx="16"/>
          </p:nvPr>
        </p:nvSpPr>
        <p:spPr>
          <a:xfrm>
            <a:off x="7160722" y="1868763"/>
            <a:ext cx="1508850" cy="2118825"/>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p>
            <a:pPr marL="0" lvl="0" indent="0" algn="l" rtl="0">
              <a:lnSpc>
                <a:spcPct val="100000"/>
              </a:lnSpc>
              <a:spcBef>
                <a:spcPts val="0"/>
              </a:spcBef>
              <a:spcAft>
                <a:spcPts val="0"/>
              </a:spcAft>
              <a:buClr>
                <a:schemeClr val="accent6"/>
              </a:buClr>
              <a:buSzPts val="1400"/>
              <a:buNone/>
            </a:pPr>
            <a:r>
              <a:rPr lang="en"/>
              <a:t>     Technology</a:t>
            </a:r>
            <a:endParaRPr/>
          </a:p>
          <a:p>
            <a:pPr marL="0" lvl="0" indent="0" algn="ctr" rtl="0">
              <a:lnSpc>
                <a:spcPct val="100000"/>
              </a:lnSpc>
              <a:spcBef>
                <a:spcPts val="0"/>
              </a:spcBef>
              <a:spcAft>
                <a:spcPts val="0"/>
              </a:spcAft>
              <a:buClr>
                <a:schemeClr val="accent6"/>
              </a:buClr>
              <a:buSzPts val="1400"/>
              <a:buNone/>
            </a:pPr>
            <a:endParaRPr/>
          </a:p>
        </p:txBody>
      </p:sp>
      <p:sp>
        <p:nvSpPr>
          <p:cNvPr id="328" name="Google Shape;328;p38"/>
          <p:cNvSpPr txBox="1">
            <a:spLocks noGrp="1"/>
          </p:cNvSpPr>
          <p:nvPr>
            <p:ph type="body" idx="18"/>
          </p:nvPr>
        </p:nvSpPr>
        <p:spPr>
          <a:xfrm>
            <a:off x="7195012" y="2916303"/>
            <a:ext cx="1440225" cy="10287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100"/>
              <a:buNone/>
            </a:pPr>
            <a:r>
              <a:rPr lang="en"/>
              <a:t>New Age AI Generative Technology</a:t>
            </a:r>
            <a:endParaRPr/>
          </a:p>
        </p:txBody>
      </p:sp>
      <p:sp>
        <p:nvSpPr>
          <p:cNvPr id="329" name="Google Shape;329;p38"/>
          <p:cNvSpPr txBox="1">
            <a:spLocks noGrp="1"/>
          </p:cNvSpPr>
          <p:nvPr>
            <p:ph type="body" idx="18"/>
          </p:nvPr>
        </p:nvSpPr>
        <p:spPr>
          <a:xfrm>
            <a:off x="548249" y="2916303"/>
            <a:ext cx="1440225" cy="10287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accent6"/>
              </a:buClr>
              <a:buSzPts val="1100"/>
              <a:buNone/>
            </a:pPr>
            <a:r>
              <a:rPr lang="en" b="1"/>
              <a:t>5,317+</a:t>
            </a:r>
            <a:r>
              <a:rPr lang="en"/>
              <a:t> Stores across US</a:t>
            </a:r>
            <a:endParaRPr/>
          </a:p>
        </p:txBody>
      </p:sp>
      <p:pic>
        <p:nvPicPr>
          <p:cNvPr id="330" name="Google Shape;330;p38"/>
          <p:cNvPicPr preferRelativeResize="0"/>
          <p:nvPr/>
        </p:nvPicPr>
        <p:blipFill rotWithShape="1">
          <a:blip r:embed="rId3">
            <a:alphaModFix/>
          </a:blip>
          <a:srcRect t="31594" b="32453"/>
          <a:stretch/>
        </p:blipFill>
        <p:spPr>
          <a:xfrm>
            <a:off x="7195004" y="4317075"/>
            <a:ext cx="1805006" cy="648938"/>
          </a:xfrm>
          <a:prstGeom prst="rect">
            <a:avLst/>
          </a:prstGeom>
          <a:noFill/>
          <a:ln>
            <a:noFill/>
          </a:ln>
        </p:spPr>
      </p:pic>
      <p:pic>
        <p:nvPicPr>
          <p:cNvPr id="331" name="Google Shape;331;p38"/>
          <p:cNvPicPr preferRelativeResize="0"/>
          <p:nvPr/>
        </p:nvPicPr>
        <p:blipFill rotWithShape="1">
          <a:blip r:embed="rId4">
            <a:alphaModFix/>
          </a:blip>
          <a:srcRect/>
          <a:stretch/>
        </p:blipFill>
        <p:spPr>
          <a:xfrm>
            <a:off x="149019" y="4317075"/>
            <a:ext cx="648906" cy="648938"/>
          </a:xfrm>
          <a:prstGeom prst="rect">
            <a:avLst/>
          </a:prstGeom>
          <a:noFill/>
          <a:ln>
            <a:noFill/>
          </a:ln>
        </p:spPr>
      </p:pic>
      <p:pic>
        <p:nvPicPr>
          <p:cNvPr id="332" name="Google Shape;332;p38" descr="Map with pin"/>
          <p:cNvPicPr preferRelativeResize="0"/>
          <p:nvPr/>
        </p:nvPicPr>
        <p:blipFill rotWithShape="1">
          <a:blip r:embed="rId5">
            <a:alphaModFix/>
          </a:blip>
          <a:srcRect/>
          <a:stretch/>
        </p:blipFill>
        <p:spPr>
          <a:xfrm>
            <a:off x="901789" y="1198497"/>
            <a:ext cx="685800" cy="685800"/>
          </a:xfrm>
          <a:prstGeom prst="rect">
            <a:avLst/>
          </a:prstGeom>
          <a:noFill/>
          <a:ln>
            <a:noFill/>
          </a:ln>
        </p:spPr>
      </p:pic>
      <p:pic>
        <p:nvPicPr>
          <p:cNvPr id="333" name="Google Shape;333;p38" descr="Checklist RTL"/>
          <p:cNvPicPr preferRelativeResize="0"/>
          <p:nvPr/>
        </p:nvPicPr>
        <p:blipFill rotWithShape="1">
          <a:blip r:embed="rId6">
            <a:alphaModFix/>
          </a:blip>
          <a:srcRect/>
          <a:stretch/>
        </p:blipFill>
        <p:spPr>
          <a:xfrm>
            <a:off x="2552634" y="1284611"/>
            <a:ext cx="576000" cy="576000"/>
          </a:xfrm>
          <a:prstGeom prst="rect">
            <a:avLst/>
          </a:prstGeom>
          <a:noFill/>
          <a:ln>
            <a:noFill/>
          </a:ln>
        </p:spPr>
      </p:pic>
      <p:pic>
        <p:nvPicPr>
          <p:cNvPr id="334" name="Google Shape;334;p38" descr="Truck"/>
          <p:cNvPicPr preferRelativeResize="0"/>
          <p:nvPr/>
        </p:nvPicPr>
        <p:blipFill rotWithShape="1">
          <a:blip r:embed="rId7">
            <a:alphaModFix/>
          </a:blip>
          <a:srcRect/>
          <a:stretch/>
        </p:blipFill>
        <p:spPr>
          <a:xfrm>
            <a:off x="4234414" y="1251470"/>
            <a:ext cx="685800" cy="685800"/>
          </a:xfrm>
          <a:prstGeom prst="rect">
            <a:avLst/>
          </a:prstGeom>
          <a:noFill/>
          <a:ln>
            <a:noFill/>
          </a:ln>
        </p:spPr>
      </p:pic>
      <p:pic>
        <p:nvPicPr>
          <p:cNvPr id="335" name="Google Shape;335;p38" descr="Cloud Computing"/>
          <p:cNvPicPr preferRelativeResize="0"/>
          <p:nvPr/>
        </p:nvPicPr>
        <p:blipFill rotWithShape="1">
          <a:blip r:embed="rId8">
            <a:alphaModFix/>
          </a:blip>
          <a:srcRect/>
          <a:stretch/>
        </p:blipFill>
        <p:spPr>
          <a:xfrm>
            <a:off x="7621341" y="1183954"/>
            <a:ext cx="685800" cy="685800"/>
          </a:xfrm>
          <a:prstGeom prst="rect">
            <a:avLst/>
          </a:prstGeom>
          <a:noFill/>
          <a:ln>
            <a:noFill/>
          </a:ln>
        </p:spPr>
      </p:pic>
      <p:pic>
        <p:nvPicPr>
          <p:cNvPr id="336" name="Google Shape;336;p38" descr="Couch"/>
          <p:cNvPicPr preferRelativeResize="0"/>
          <p:nvPr/>
        </p:nvPicPr>
        <p:blipFill rotWithShape="1">
          <a:blip r:embed="rId9">
            <a:alphaModFix/>
          </a:blip>
          <a:srcRect/>
          <a:stretch/>
        </p:blipFill>
        <p:spPr>
          <a:xfrm>
            <a:off x="5896093" y="1284611"/>
            <a:ext cx="685800" cy="685800"/>
          </a:xfrm>
          <a:prstGeom prst="rect">
            <a:avLst/>
          </a:prstGeom>
          <a:noFill/>
          <a:ln>
            <a:noFill/>
          </a:ln>
        </p:spPr>
      </p:pic>
      <p:pic>
        <p:nvPicPr>
          <p:cNvPr id="337" name="Google Shape;337;p38"/>
          <p:cNvPicPr preferRelativeResize="0"/>
          <p:nvPr/>
        </p:nvPicPr>
        <p:blipFill rotWithShape="1">
          <a:blip r:embed="rId10">
            <a:alphaModFix/>
          </a:blip>
          <a:srcRect/>
          <a:stretch/>
        </p:blipFill>
        <p:spPr>
          <a:xfrm>
            <a:off x="8717756" y="876300"/>
            <a:ext cx="365522"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1936568" y="1127651"/>
            <a:ext cx="4800600"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PartyPal</a:t>
            </a:r>
            <a:endParaRPr/>
          </a:p>
        </p:txBody>
      </p:sp>
      <p:sp>
        <p:nvSpPr>
          <p:cNvPr id="343" name="Google Shape;343;p39"/>
          <p:cNvSpPr txBox="1">
            <a:spLocks noGrp="1"/>
          </p:cNvSpPr>
          <p:nvPr>
            <p:ph type="body" idx="1"/>
          </p:nvPr>
        </p:nvSpPr>
        <p:spPr>
          <a:xfrm>
            <a:off x="2184762" y="2060338"/>
            <a:ext cx="4692832" cy="2779450"/>
          </a:xfrm>
          <a:prstGeom prst="rect">
            <a:avLst/>
          </a:prstGeom>
          <a:noFill/>
          <a:ln>
            <a:noFill/>
          </a:ln>
        </p:spPr>
        <p:txBody>
          <a:bodyPr spcFirstLastPara="1" wrap="square" lIns="0" tIns="0" rIns="0" bIns="0" anchor="t" anchorCtr="0">
            <a:noAutofit/>
          </a:bodyPr>
          <a:lstStyle/>
          <a:p>
            <a:pPr marL="342900" lvl="0" indent="-165100" algn="ctr" rtl="0">
              <a:lnSpc>
                <a:spcPct val="100000"/>
              </a:lnSpc>
              <a:spcBef>
                <a:spcPts val="0"/>
              </a:spcBef>
              <a:spcAft>
                <a:spcPts val="0"/>
              </a:spcAft>
              <a:buClr>
                <a:schemeClr val="accent6"/>
              </a:buClr>
              <a:buSzPts val="1800"/>
              <a:buNone/>
            </a:pPr>
            <a:r>
              <a:rPr lang="en"/>
              <a:t>We have expanded the idea of Walmart Prep to a platform named PartyPal. </a:t>
            </a:r>
            <a:endParaRPr/>
          </a:p>
          <a:p>
            <a:pPr marL="0" lvl="0" indent="0" algn="l" rtl="0">
              <a:lnSpc>
                <a:spcPct val="100000"/>
              </a:lnSpc>
              <a:spcBef>
                <a:spcPts val="300"/>
              </a:spcBef>
              <a:spcAft>
                <a:spcPts val="0"/>
              </a:spcAft>
              <a:buSzPts val="1500"/>
              <a:buNone/>
            </a:pPr>
            <a:r>
              <a:rPr lang="en" sz="1200" b="1"/>
              <a:t>What we do?</a:t>
            </a:r>
            <a:r>
              <a:rPr lang="en" sz="1200"/>
              <a:t> Customer need to give the event name, our Generative AI technology will come-up with the meal suggestions, decorative options, any party essentials and other suggestions that suits the occasion. Customer just needs to select or indicate their interests and give an input on the no. of people attending the event.</a:t>
            </a:r>
            <a:endParaRPr/>
          </a:p>
          <a:p>
            <a:pPr marL="0" lvl="0" indent="0" algn="l" rtl="0">
              <a:lnSpc>
                <a:spcPct val="100000"/>
              </a:lnSpc>
              <a:spcBef>
                <a:spcPts val="300"/>
              </a:spcBef>
              <a:spcAft>
                <a:spcPts val="0"/>
              </a:spcAft>
              <a:buSzPts val="1500"/>
              <a:buNone/>
            </a:pPr>
            <a:r>
              <a:rPr lang="en" sz="1200"/>
              <a:t>We would then add all the ingredients of the meal with proper quantity according to the no. of attendees along with other customer selected items to your shopping cart and deliver it on your doorsteps. We have an option where the customer can now choose from various participating firms that it would like to get a delivery from.</a:t>
            </a:r>
            <a:endParaRPr/>
          </a:p>
          <a:p>
            <a:pPr marL="0" lvl="0" indent="0" algn="l" rtl="0">
              <a:lnSpc>
                <a:spcPct val="100000"/>
              </a:lnSpc>
              <a:spcBef>
                <a:spcPts val="0"/>
              </a:spcBef>
              <a:spcAft>
                <a:spcPts val="0"/>
              </a:spcAft>
              <a:buClr>
                <a:schemeClr val="accent6"/>
              </a:buClr>
              <a:buSzPts val="1500"/>
              <a:buNone/>
            </a:pPr>
            <a:endParaRPr sz="1100"/>
          </a:p>
          <a:p>
            <a:pPr marL="342900" lvl="0" indent="-165100" algn="ctr" rtl="0">
              <a:lnSpc>
                <a:spcPct val="100000"/>
              </a:lnSpc>
              <a:spcBef>
                <a:spcPts val="0"/>
              </a:spcBef>
              <a:spcAft>
                <a:spcPts val="0"/>
              </a:spcAft>
              <a:buClr>
                <a:schemeClr val="accent6"/>
              </a:buClr>
              <a:buSzPts val="1800"/>
              <a:buNone/>
            </a:pPr>
            <a:endParaRPr/>
          </a:p>
        </p:txBody>
      </p:sp>
      <p:sp>
        <p:nvSpPr>
          <p:cNvPr id="344" name="Google Shape;344;p39"/>
          <p:cNvSpPr txBox="1"/>
          <p:nvPr/>
        </p:nvSpPr>
        <p:spPr>
          <a:xfrm>
            <a:off x="7573191" y="4724372"/>
            <a:ext cx="1734094"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By Alvina Bohora</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629841" y="303711"/>
            <a:ext cx="2949178" cy="1200150"/>
          </a:xfrm>
          <a:prstGeom prst="rect">
            <a:avLst/>
          </a:prstGeom>
          <a:noFill/>
          <a:ln>
            <a:noFill/>
          </a:ln>
        </p:spPr>
        <p:txBody>
          <a:bodyPr spcFirstLastPara="1" wrap="square" lIns="68575" tIns="34275" rIns="68575" bIns="34275" anchor="b" anchorCtr="0">
            <a:normAutofit/>
          </a:bodyPr>
          <a:lstStyle/>
          <a:p>
            <a:pPr marL="0" lvl="0" indent="0" algn="ctr" rtl="0">
              <a:lnSpc>
                <a:spcPct val="152343"/>
              </a:lnSpc>
              <a:spcBef>
                <a:spcPts val="0"/>
              </a:spcBef>
              <a:spcAft>
                <a:spcPts val="0"/>
              </a:spcAft>
              <a:buClr>
                <a:schemeClr val="accent6"/>
              </a:buClr>
              <a:buSzPts val="2400"/>
              <a:buFont typeface="Arial Black"/>
              <a:buNone/>
            </a:pPr>
            <a:r>
              <a:rPr lang="en"/>
              <a:t>TAM/ SAM/ SOM</a:t>
            </a:r>
            <a:endParaRPr/>
          </a:p>
        </p:txBody>
      </p:sp>
      <p:sp>
        <p:nvSpPr>
          <p:cNvPr id="350" name="Google Shape;350;p40"/>
          <p:cNvSpPr>
            <a:spLocks noGrp="1"/>
          </p:cNvSpPr>
          <p:nvPr>
            <p:ph type="pic" idx="2"/>
          </p:nvPr>
        </p:nvSpPr>
        <p:spPr>
          <a:xfrm>
            <a:off x="3887390" y="744140"/>
            <a:ext cx="4629150" cy="3655219"/>
          </a:xfrm>
          <a:prstGeom prst="rect">
            <a:avLst/>
          </a:prstGeom>
          <a:noFill/>
          <a:ln>
            <a:noFill/>
          </a:ln>
        </p:spPr>
      </p:sp>
      <p:sp>
        <p:nvSpPr>
          <p:cNvPr id="351" name="Google Shape;351;p40"/>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p>
            <a:pPr marL="381000" lvl="0" indent="-203200" algn="l" rtl="0">
              <a:lnSpc>
                <a:spcPct val="100000"/>
              </a:lnSpc>
              <a:spcBef>
                <a:spcPts val="300"/>
              </a:spcBef>
              <a:spcAft>
                <a:spcPts val="0"/>
              </a:spcAft>
              <a:buSzPts val="1200"/>
              <a:buFont typeface="Arial"/>
              <a:buChar char="•"/>
            </a:pPr>
            <a:r>
              <a:rPr lang="en" sz="1800" b="0" i="0">
                <a:solidFill>
                  <a:srgbClr val="374151"/>
                </a:solidFill>
                <a:latin typeface="Arial"/>
                <a:ea typeface="Arial"/>
                <a:cs typeface="Arial"/>
                <a:sym typeface="Arial"/>
              </a:rPr>
              <a:t> TAM will be 300 million potential customers .</a:t>
            </a:r>
            <a:endParaRPr/>
          </a:p>
          <a:p>
            <a:pPr marL="381000" lvl="0" indent="-127000" algn="l" rtl="0">
              <a:lnSpc>
                <a:spcPct val="100000"/>
              </a:lnSpc>
              <a:spcBef>
                <a:spcPts val="300"/>
              </a:spcBef>
              <a:spcAft>
                <a:spcPts val="0"/>
              </a:spcAft>
              <a:buSzPts val="1200"/>
              <a:buFont typeface="Arial"/>
              <a:buNone/>
            </a:pPr>
            <a:endParaRPr sz="1800" b="0" i="0">
              <a:solidFill>
                <a:srgbClr val="374151"/>
              </a:solidFill>
              <a:latin typeface="Arial"/>
              <a:ea typeface="Arial"/>
              <a:cs typeface="Arial"/>
              <a:sym typeface="Arial"/>
            </a:endParaRPr>
          </a:p>
          <a:p>
            <a:pPr marL="381000" lvl="0" indent="-203200" algn="l" rtl="0">
              <a:lnSpc>
                <a:spcPct val="100000"/>
              </a:lnSpc>
              <a:spcBef>
                <a:spcPts val="300"/>
              </a:spcBef>
              <a:spcAft>
                <a:spcPts val="0"/>
              </a:spcAft>
              <a:buSzPts val="1200"/>
              <a:buFont typeface="Arial"/>
              <a:buChar char="•"/>
            </a:pPr>
            <a:r>
              <a:rPr lang="en" sz="1800">
                <a:solidFill>
                  <a:srgbClr val="374151"/>
                </a:solidFill>
                <a:latin typeface="Arial"/>
                <a:ea typeface="Arial"/>
                <a:cs typeface="Arial"/>
                <a:sym typeface="Arial"/>
              </a:rPr>
              <a:t>SAM will be </a:t>
            </a:r>
            <a:r>
              <a:rPr lang="en" sz="1800" b="0" i="0">
                <a:solidFill>
                  <a:srgbClr val="374151"/>
                </a:solidFill>
                <a:latin typeface="Arial"/>
                <a:ea typeface="Arial"/>
                <a:cs typeface="Arial"/>
                <a:sym typeface="Arial"/>
              </a:rPr>
              <a:t>10-20 million potential customers.</a:t>
            </a:r>
            <a:endParaRPr/>
          </a:p>
          <a:p>
            <a:pPr marL="177800" lvl="0" indent="0" algn="l" rtl="0">
              <a:lnSpc>
                <a:spcPct val="100000"/>
              </a:lnSpc>
              <a:spcBef>
                <a:spcPts val="300"/>
              </a:spcBef>
              <a:spcAft>
                <a:spcPts val="0"/>
              </a:spcAft>
              <a:buSzPts val="1200"/>
              <a:buNone/>
            </a:pPr>
            <a:endParaRPr sz="1800" b="0" i="0">
              <a:solidFill>
                <a:srgbClr val="374151"/>
              </a:solidFill>
              <a:latin typeface="Arial"/>
              <a:ea typeface="Arial"/>
              <a:cs typeface="Arial"/>
              <a:sym typeface="Arial"/>
            </a:endParaRPr>
          </a:p>
          <a:p>
            <a:pPr marL="381000" lvl="0" indent="-203200" algn="l" rtl="0">
              <a:lnSpc>
                <a:spcPct val="100000"/>
              </a:lnSpc>
              <a:spcBef>
                <a:spcPts val="300"/>
              </a:spcBef>
              <a:spcAft>
                <a:spcPts val="0"/>
              </a:spcAft>
              <a:buSzPts val="1200"/>
              <a:buFont typeface="Arial"/>
              <a:buChar char="•"/>
            </a:pPr>
            <a:r>
              <a:rPr lang="en" sz="1800" b="0" i="0">
                <a:solidFill>
                  <a:srgbClr val="374151"/>
                </a:solidFill>
                <a:latin typeface="Arial"/>
                <a:ea typeface="Arial"/>
                <a:cs typeface="Arial"/>
                <a:sym typeface="Arial"/>
              </a:rPr>
              <a:t>SOM of 1-2 million potential customers</a:t>
            </a:r>
            <a:endParaRPr sz="1800"/>
          </a:p>
        </p:txBody>
      </p:sp>
      <p:pic>
        <p:nvPicPr>
          <p:cNvPr id="352" name="Google Shape;352;p40"/>
          <p:cNvPicPr preferRelativeResize="0"/>
          <p:nvPr/>
        </p:nvPicPr>
        <p:blipFill rotWithShape="1">
          <a:blip r:embed="rId3">
            <a:alphaModFix/>
          </a:blip>
          <a:srcRect/>
          <a:stretch/>
        </p:blipFill>
        <p:spPr>
          <a:xfrm>
            <a:off x="3887390" y="744140"/>
            <a:ext cx="4581308" cy="36552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idx="4294967295"/>
          </p:nvPr>
        </p:nvSpPr>
        <p:spPr>
          <a:xfrm>
            <a:off x="470263" y="-29392"/>
            <a:ext cx="8003381" cy="576263"/>
          </a:xfrm>
          <a:prstGeom prst="rect">
            <a:avLst/>
          </a:prstGeom>
          <a:noFill/>
          <a:ln>
            <a:noFill/>
          </a:ln>
        </p:spPr>
        <p:txBody>
          <a:bodyPr spcFirstLastPara="1" wrap="square" lIns="68575" tIns="34275" rIns="68575" bIns="34275" anchor="t" anchorCtr="0">
            <a:normAutofit fontScale="90000"/>
          </a:bodyPr>
          <a:lstStyle/>
          <a:p>
            <a:pPr marL="0" marR="0" lvl="0" indent="0" algn="ctr" rtl="0">
              <a:lnSpc>
                <a:spcPct val="110795"/>
              </a:lnSpc>
              <a:spcBef>
                <a:spcPts val="0"/>
              </a:spcBef>
              <a:spcAft>
                <a:spcPts val="0"/>
              </a:spcAft>
              <a:buClr>
                <a:schemeClr val="accent6"/>
              </a:buClr>
              <a:buSzPct val="112121"/>
              <a:buFont typeface="Arial Black"/>
              <a:buNone/>
            </a:pPr>
            <a:r>
              <a:rPr lang="en"/>
              <a:t>5c’s Analysis</a:t>
            </a:r>
            <a:endParaRPr/>
          </a:p>
        </p:txBody>
      </p:sp>
      <p:sp>
        <p:nvSpPr>
          <p:cNvPr id="358" name="Google Shape;358;p41"/>
          <p:cNvSpPr txBox="1">
            <a:spLocks noGrp="1"/>
          </p:cNvSpPr>
          <p:nvPr>
            <p:ph type="body" idx="4294967295"/>
          </p:nvPr>
        </p:nvSpPr>
        <p:spPr>
          <a:xfrm>
            <a:off x="0" y="1869281"/>
            <a:ext cx="1508522" cy="2118122"/>
          </a:xfrm>
          <a:prstGeom prst="rect">
            <a:avLst/>
          </a:prstGeom>
          <a:noFill/>
          <a:ln>
            <a:noFill/>
          </a:ln>
        </p:spPr>
        <p:txBody>
          <a:bodyPr spcFirstLastPara="1" wrap="square" lIns="68575" tIns="34275" rIns="68575" bIns="34275" anchor="t" anchorCtr="0">
            <a:normAutofit/>
          </a:bodyPr>
          <a:lstStyle/>
          <a:p>
            <a:pPr marL="88900" lvl="0" indent="0" algn="l" rtl="0">
              <a:lnSpc>
                <a:spcPct val="100000"/>
              </a:lnSpc>
              <a:spcBef>
                <a:spcPts val="300"/>
              </a:spcBef>
              <a:spcAft>
                <a:spcPts val="0"/>
              </a:spcAft>
              <a:buSzPts val="2100"/>
              <a:buNone/>
            </a:pPr>
            <a:r>
              <a:rPr lang="en"/>
              <a:t>    </a:t>
            </a:r>
            <a:endParaRPr sz="2000" b="1"/>
          </a:p>
        </p:txBody>
      </p:sp>
      <p:sp>
        <p:nvSpPr>
          <p:cNvPr id="359" name="Google Shape;359;p41"/>
          <p:cNvSpPr txBox="1"/>
          <p:nvPr/>
        </p:nvSpPr>
        <p:spPr>
          <a:xfrm>
            <a:off x="470264" y="1000682"/>
            <a:ext cx="1508523" cy="373948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i="0" u="none" strike="noStrike" cap="none">
                <a:solidFill>
                  <a:schemeClr val="accent6"/>
                </a:solidFill>
                <a:latin typeface="Arial"/>
                <a:ea typeface="Arial"/>
                <a:cs typeface="Arial"/>
                <a:sym typeface="Arial"/>
              </a:rPr>
              <a:t>Customer</a:t>
            </a:r>
            <a:endParaRPr sz="1100"/>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254000" marR="0" lvl="0" indent="-247650" algn="l" rtl="0">
              <a:lnSpc>
                <a:spcPct val="100000"/>
              </a:lnSpc>
              <a:spcBef>
                <a:spcPts val="0"/>
              </a:spcBef>
              <a:spcAft>
                <a:spcPts val="0"/>
              </a:spcAft>
              <a:buClr>
                <a:srgbClr val="000000"/>
              </a:buClr>
              <a:buSzPts val="1500"/>
              <a:buFont typeface="Arial"/>
              <a:buChar char="•"/>
            </a:pPr>
            <a:r>
              <a:rPr lang="en" sz="1500" b="0" i="0" u="none" strike="noStrike" cap="none">
                <a:solidFill>
                  <a:schemeClr val="accent6"/>
                </a:solidFill>
                <a:latin typeface="EB Garamond"/>
                <a:ea typeface="EB Garamond"/>
                <a:cs typeface="EB Garamond"/>
                <a:sym typeface="EB Garamond"/>
              </a:rPr>
              <a:t>Partypal targets customers who want a hassle-free and convenient way to plan events requiring catering, decorations, and other party essentials.</a:t>
            </a:r>
            <a:endParaRPr sz="1500" b="0" i="0" u="none" strike="noStrike" cap="none">
              <a:solidFill>
                <a:schemeClr val="accent6"/>
              </a:solidFill>
              <a:latin typeface="EB Garamond"/>
              <a:ea typeface="EB Garamond"/>
              <a:cs typeface="EB Garamond"/>
              <a:sym typeface="EB Garamond"/>
            </a:endParaRPr>
          </a:p>
        </p:txBody>
      </p:sp>
      <p:sp>
        <p:nvSpPr>
          <p:cNvPr id="360" name="Google Shape;360;p41"/>
          <p:cNvSpPr txBox="1"/>
          <p:nvPr/>
        </p:nvSpPr>
        <p:spPr>
          <a:xfrm>
            <a:off x="2228849" y="1000682"/>
            <a:ext cx="1616528" cy="373948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i="0" u="none" strike="noStrike" cap="none">
                <a:solidFill>
                  <a:schemeClr val="accent6"/>
                </a:solidFill>
                <a:latin typeface="Arial"/>
                <a:ea typeface="Arial"/>
                <a:cs typeface="Arial"/>
                <a:sym typeface="Arial"/>
              </a:rPr>
              <a:t>Company</a:t>
            </a:r>
            <a:endParaRPr sz="1100"/>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rgbClr val="000000"/>
              </a:buClr>
              <a:buSzPts val="1500"/>
              <a:buFont typeface="Arial"/>
              <a:buChar char="•"/>
            </a:pPr>
            <a:r>
              <a:rPr lang="en" sz="1500" b="0" i="0" u="none" strike="noStrike" cap="none">
                <a:solidFill>
                  <a:schemeClr val="accent6"/>
                </a:solidFill>
                <a:latin typeface="EB Garamond"/>
                <a:ea typeface="EB Garamond"/>
                <a:cs typeface="EB Garamond"/>
                <a:sym typeface="EB Garamond"/>
              </a:rPr>
              <a:t>Partypal collaborates with participating firms to deliver items    to customers' doorsteps and offers unique Generative AI technology to suggest meal options, decorations, and party essentials</a:t>
            </a:r>
            <a:r>
              <a:rPr lang="en" sz="1500" b="0" i="0" u="none" strike="noStrike" cap="none">
                <a:solidFill>
                  <a:srgbClr val="374151"/>
                </a:solidFill>
                <a:latin typeface="EB Garamond"/>
                <a:ea typeface="EB Garamond"/>
                <a:cs typeface="EB Garamond"/>
                <a:sym typeface="EB Garamond"/>
              </a:rPr>
              <a:t>.</a:t>
            </a:r>
            <a:endParaRPr sz="1500" b="0" i="0" u="none" strike="noStrike" cap="none">
              <a:solidFill>
                <a:srgbClr val="000000"/>
              </a:solidFill>
              <a:latin typeface="EB Garamond"/>
              <a:ea typeface="EB Garamond"/>
              <a:cs typeface="EB Garamond"/>
              <a:sym typeface="EB Garamond"/>
            </a:endParaRPr>
          </a:p>
        </p:txBody>
      </p:sp>
      <p:sp>
        <p:nvSpPr>
          <p:cNvPr id="361" name="Google Shape;361;p41"/>
          <p:cNvSpPr txBox="1"/>
          <p:nvPr/>
        </p:nvSpPr>
        <p:spPr>
          <a:xfrm>
            <a:off x="4109666" y="1000681"/>
            <a:ext cx="1440181" cy="3726000"/>
          </a:xfrm>
          <a:prstGeom prst="rect">
            <a:avLst/>
          </a:prstGeom>
          <a:noFill/>
          <a:ln w="9525" cap="flat" cmpd="sng">
            <a:solidFill>
              <a:srgbClr val="222A35"/>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i="0" u="none" strike="noStrike" cap="none">
                <a:solidFill>
                  <a:schemeClr val="accent6"/>
                </a:solidFill>
                <a:latin typeface="EB Garamond"/>
                <a:ea typeface="EB Garamond"/>
                <a:cs typeface="EB Garamond"/>
                <a:sym typeface="EB Garamond"/>
              </a:rPr>
              <a:t>Collaborates</a:t>
            </a:r>
            <a:endParaRPr sz="1100"/>
          </a:p>
          <a:p>
            <a:pPr marL="0" marR="0" lvl="0" indent="0" algn="l" rtl="0">
              <a:lnSpc>
                <a:spcPct val="100000"/>
              </a:lnSpc>
              <a:spcBef>
                <a:spcPts val="0"/>
              </a:spcBef>
              <a:spcAft>
                <a:spcPts val="0"/>
              </a:spcAft>
              <a:buNone/>
            </a:pPr>
            <a:endParaRPr sz="1100" b="1" i="0" u="none" strike="noStrike" cap="none">
              <a:solidFill>
                <a:schemeClr val="accent6"/>
              </a:solidFill>
              <a:latin typeface="EB Garamond"/>
              <a:ea typeface="EB Garamond"/>
              <a:cs typeface="EB Garamond"/>
              <a:sym typeface="EB Garamond"/>
            </a:endParaRPr>
          </a:p>
          <a:p>
            <a:pPr marL="215900" marR="0" lvl="0" indent="-209550" algn="l" rtl="0">
              <a:lnSpc>
                <a:spcPct val="100000"/>
              </a:lnSpc>
              <a:spcBef>
                <a:spcPts val="0"/>
              </a:spcBef>
              <a:spcAft>
                <a:spcPts val="0"/>
              </a:spcAft>
              <a:buClr>
                <a:srgbClr val="000000"/>
              </a:buClr>
              <a:buSzPts val="1500"/>
              <a:buFont typeface="Arial"/>
              <a:buChar char="•"/>
            </a:pPr>
            <a:r>
              <a:rPr lang="en" sz="1500" b="0" i="0" u="none" strike="noStrike" cap="none">
                <a:solidFill>
                  <a:schemeClr val="accent6"/>
                </a:solidFill>
                <a:latin typeface="EB Garamond"/>
                <a:ea typeface="EB Garamond"/>
                <a:cs typeface="EB Garamond"/>
                <a:sym typeface="EB Garamond"/>
              </a:rPr>
              <a:t> Partypal collaborates with participating firms providing catering, decorations, and other party essentials, as well as delivery partners</a:t>
            </a:r>
            <a:r>
              <a:rPr lang="en" sz="1100" b="0" i="0" u="none" strike="noStrike" cap="none">
                <a:solidFill>
                  <a:srgbClr val="37415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362" name="Google Shape;362;p41"/>
          <p:cNvSpPr txBox="1"/>
          <p:nvPr/>
        </p:nvSpPr>
        <p:spPr>
          <a:xfrm>
            <a:off x="5721533" y="1000681"/>
            <a:ext cx="1704702" cy="37260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i="0" u="none" strike="noStrike" cap="none">
                <a:solidFill>
                  <a:schemeClr val="accent6"/>
                </a:solidFill>
                <a:latin typeface="EB Garamond"/>
                <a:ea typeface="EB Garamond"/>
                <a:cs typeface="EB Garamond"/>
                <a:sym typeface="EB Garamond"/>
              </a:rPr>
              <a:t>Competitors</a:t>
            </a:r>
            <a:endParaRPr sz="1100"/>
          </a:p>
          <a:p>
            <a:pPr marL="0" marR="0" lvl="0" indent="0" algn="l" rtl="0">
              <a:lnSpc>
                <a:spcPct val="100000"/>
              </a:lnSpc>
              <a:spcBef>
                <a:spcPts val="0"/>
              </a:spcBef>
              <a:spcAft>
                <a:spcPts val="0"/>
              </a:spcAft>
              <a:buNone/>
            </a:pPr>
            <a:endParaRPr sz="1800" b="1" i="0" u="none" strike="noStrike" cap="none">
              <a:solidFill>
                <a:schemeClr val="accent6"/>
              </a:solidFill>
              <a:latin typeface="EB Garamond"/>
              <a:ea typeface="EB Garamond"/>
              <a:cs typeface="EB Garamond"/>
              <a:sym typeface="EB Garamond"/>
            </a:endParaRPr>
          </a:p>
          <a:p>
            <a:pPr marL="215900" marR="0" lvl="0" indent="-209550" algn="l" rtl="0">
              <a:lnSpc>
                <a:spcPct val="100000"/>
              </a:lnSpc>
              <a:spcBef>
                <a:spcPts val="0"/>
              </a:spcBef>
              <a:spcAft>
                <a:spcPts val="0"/>
              </a:spcAft>
              <a:buClr>
                <a:srgbClr val="000000"/>
              </a:buClr>
              <a:buSzPts val="1500"/>
              <a:buFont typeface="Arial"/>
              <a:buChar char="•"/>
            </a:pPr>
            <a:r>
              <a:rPr lang="en" sz="1500" b="0" i="0" u="none" strike="noStrike" cap="none">
                <a:solidFill>
                  <a:schemeClr val="accent6"/>
                </a:solidFill>
                <a:latin typeface="EB Garamond"/>
                <a:ea typeface="EB Garamond"/>
                <a:cs typeface="EB Garamond"/>
                <a:sym typeface="EB Garamond"/>
              </a:rPr>
              <a:t>Partypal competes with other event planning platforms such as Eventbrite and Evite, but its Generative AI technology and collaboration with participating firms provide a competitive advantage.</a:t>
            </a:r>
            <a:endParaRPr sz="1500" b="0" i="0" u="none" strike="noStrike" cap="none">
              <a:solidFill>
                <a:schemeClr val="accent6"/>
              </a:solidFill>
              <a:latin typeface="EB Garamond"/>
              <a:ea typeface="EB Garamond"/>
              <a:cs typeface="EB Garamond"/>
              <a:sym typeface="EB Garamond"/>
            </a:endParaRPr>
          </a:p>
        </p:txBody>
      </p:sp>
      <p:sp>
        <p:nvSpPr>
          <p:cNvPr id="363" name="Google Shape;363;p41"/>
          <p:cNvSpPr txBox="1"/>
          <p:nvPr/>
        </p:nvSpPr>
        <p:spPr>
          <a:xfrm>
            <a:off x="7588124" y="1000681"/>
            <a:ext cx="1371600" cy="380873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i="0" u="none" strike="noStrike" cap="none">
                <a:solidFill>
                  <a:schemeClr val="accent6"/>
                </a:solidFill>
                <a:latin typeface="EB Garamond"/>
                <a:ea typeface="EB Garamond"/>
                <a:cs typeface="EB Garamond"/>
                <a:sym typeface="EB Garamond"/>
              </a:rPr>
              <a:t>Context</a:t>
            </a:r>
            <a:endParaRPr sz="1100"/>
          </a:p>
          <a:p>
            <a:pPr marL="215900" marR="0" lvl="0" indent="-209550" algn="l" rtl="0">
              <a:lnSpc>
                <a:spcPct val="100000"/>
              </a:lnSpc>
              <a:spcBef>
                <a:spcPts val="0"/>
              </a:spcBef>
              <a:spcAft>
                <a:spcPts val="0"/>
              </a:spcAft>
              <a:buClr>
                <a:srgbClr val="000000"/>
              </a:buClr>
              <a:buSzPts val="1500"/>
              <a:buFont typeface="Arial"/>
              <a:buChar char="•"/>
            </a:pPr>
            <a:r>
              <a:rPr lang="en" sz="1500" b="0" i="0" u="none" strike="noStrike" cap="none">
                <a:solidFill>
                  <a:srgbClr val="000000"/>
                </a:solidFill>
                <a:latin typeface="EB Garamond"/>
                <a:ea typeface="EB Garamond"/>
                <a:cs typeface="EB Garamond"/>
                <a:sym typeface="EB Garamond"/>
              </a:rPr>
              <a:t> </a:t>
            </a:r>
            <a:r>
              <a:rPr lang="en" sz="1500" b="0" i="0" u="none" strike="noStrike" cap="none">
                <a:solidFill>
                  <a:schemeClr val="accent6"/>
                </a:solidFill>
                <a:latin typeface="EB Garamond"/>
                <a:ea typeface="EB Garamond"/>
                <a:cs typeface="EB Garamond"/>
                <a:sym typeface="EB Garamond"/>
              </a:rPr>
              <a:t>Partypal caters to the growing trend of online event planning and the increasing demand for convenience and hassle-free services, particularly during the COVID-19 pandemic.</a:t>
            </a:r>
            <a:endParaRPr sz="1500" b="0" i="0" u="none" strike="noStrike" cap="none">
              <a:solidFill>
                <a:schemeClr val="accent6"/>
              </a:solidFill>
              <a:latin typeface="EB Garamond"/>
              <a:ea typeface="EB Garamond"/>
              <a:cs typeface="EB Garamond"/>
              <a:sym typeface="EB Garamond"/>
            </a:endParaRPr>
          </a:p>
        </p:txBody>
      </p:sp>
      <p:pic>
        <p:nvPicPr>
          <p:cNvPr id="364" name="Google Shape;364;p41"/>
          <p:cNvPicPr preferRelativeResize="0"/>
          <p:nvPr/>
        </p:nvPicPr>
        <p:blipFill rotWithShape="1">
          <a:blip r:embed="rId3">
            <a:alphaModFix/>
          </a:blip>
          <a:srcRect/>
          <a:stretch/>
        </p:blipFill>
        <p:spPr>
          <a:xfrm>
            <a:off x="8473644" y="243544"/>
            <a:ext cx="522718" cy="5227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title" idx="4294967295"/>
          </p:nvPr>
        </p:nvSpPr>
        <p:spPr>
          <a:xfrm>
            <a:off x="0" y="-29391"/>
            <a:ext cx="8944792" cy="568234"/>
          </a:xfrm>
          <a:prstGeom prst="rect">
            <a:avLst/>
          </a:prstGeom>
          <a:noFill/>
          <a:ln>
            <a:noFill/>
          </a:ln>
        </p:spPr>
        <p:txBody>
          <a:bodyPr spcFirstLastPara="1" wrap="square" lIns="68575" tIns="34275" rIns="68575" bIns="34275" anchor="t" anchorCtr="0">
            <a:normAutofit fontScale="90000"/>
          </a:bodyPr>
          <a:lstStyle/>
          <a:p>
            <a:pPr marL="0" marR="0" lvl="0" indent="0" algn="ctr" rtl="0">
              <a:lnSpc>
                <a:spcPct val="110795"/>
              </a:lnSpc>
              <a:spcBef>
                <a:spcPts val="0"/>
              </a:spcBef>
              <a:spcAft>
                <a:spcPts val="0"/>
              </a:spcAft>
              <a:buClr>
                <a:schemeClr val="accent6"/>
              </a:buClr>
              <a:buSzPct val="112121"/>
              <a:buFont typeface="Arial Black"/>
              <a:buNone/>
            </a:pPr>
            <a:r>
              <a:rPr lang="en"/>
              <a:t>Porter five forces</a:t>
            </a:r>
            <a:endParaRPr/>
          </a:p>
        </p:txBody>
      </p:sp>
      <p:sp>
        <p:nvSpPr>
          <p:cNvPr id="370" name="Google Shape;370;p42"/>
          <p:cNvSpPr txBox="1"/>
          <p:nvPr/>
        </p:nvSpPr>
        <p:spPr>
          <a:xfrm>
            <a:off x="179608" y="721722"/>
            <a:ext cx="1596934" cy="4016484"/>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a:solidFill>
                  <a:schemeClr val="accent6"/>
                </a:solidFill>
                <a:latin typeface="EB Garamond"/>
                <a:ea typeface="EB Garamond"/>
                <a:cs typeface="EB Garamond"/>
                <a:sym typeface="EB Garamond"/>
              </a:rPr>
              <a:t>Threat of New Entrants: </a:t>
            </a:r>
            <a:endParaRPr sz="1100"/>
          </a:p>
          <a:p>
            <a:pPr marL="0" marR="0" lvl="0" indent="0" algn="l" rtl="0">
              <a:lnSpc>
                <a:spcPct val="100000"/>
              </a:lnSpc>
              <a:spcBef>
                <a:spcPts val="0"/>
              </a:spcBef>
              <a:spcAft>
                <a:spcPts val="0"/>
              </a:spcAft>
              <a:buNone/>
            </a:pPr>
            <a:endParaRPr sz="1800" b="1" i="0" u="none" strike="noStrike" cap="none">
              <a:solidFill>
                <a:schemeClr val="accent6"/>
              </a:solidFill>
              <a:latin typeface="EB Garamond"/>
              <a:ea typeface="EB Garamond"/>
              <a:cs typeface="EB Garamond"/>
              <a:sym typeface="EB Garamond"/>
            </a:endParaRPr>
          </a:p>
          <a:p>
            <a:pPr marL="254000" marR="0" lvl="0" indent="-254000" algn="l" rtl="0">
              <a:lnSpc>
                <a:spcPct val="100000"/>
              </a:lnSpc>
              <a:spcBef>
                <a:spcPts val="0"/>
              </a:spcBef>
              <a:spcAft>
                <a:spcPts val="0"/>
              </a:spcAft>
              <a:buClr>
                <a:srgbClr val="000000"/>
              </a:buClr>
              <a:buSzPts val="1400"/>
              <a:buFont typeface="Arial"/>
              <a:buChar char="•"/>
            </a:pPr>
            <a:r>
              <a:rPr lang="en" sz="1400" b="0" i="0" u="none" strike="noStrike" cap="none">
                <a:solidFill>
                  <a:schemeClr val="accent6"/>
                </a:solidFill>
                <a:latin typeface="EB Garamond"/>
                <a:ea typeface="EB Garamond"/>
                <a:cs typeface="EB Garamond"/>
                <a:sym typeface="EB Garamond"/>
              </a:rPr>
              <a:t>The event planning industry is highly competitive, and the barrier to entry is relatively low. However, Partypal has an advantage due to its unique Generative AI technology and collaboration with participating firms.</a:t>
            </a:r>
            <a:endParaRPr sz="1400" b="0" i="0" u="none" strike="noStrike" cap="none">
              <a:solidFill>
                <a:schemeClr val="accent6"/>
              </a:solidFill>
              <a:latin typeface="EB Garamond"/>
              <a:ea typeface="EB Garamond"/>
              <a:cs typeface="EB Garamond"/>
              <a:sym typeface="EB Garamond"/>
            </a:endParaRPr>
          </a:p>
        </p:txBody>
      </p:sp>
      <p:sp>
        <p:nvSpPr>
          <p:cNvPr id="371" name="Google Shape;371;p42"/>
          <p:cNvSpPr txBox="1"/>
          <p:nvPr/>
        </p:nvSpPr>
        <p:spPr>
          <a:xfrm>
            <a:off x="1926768" y="721722"/>
            <a:ext cx="1596934" cy="4062651"/>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a:solidFill>
                  <a:schemeClr val="accent6"/>
                </a:solidFill>
                <a:latin typeface="EB Garamond"/>
                <a:ea typeface="EB Garamond"/>
                <a:cs typeface="EB Garamond"/>
                <a:sym typeface="EB Garamond"/>
              </a:rPr>
              <a:t>Bargaining Power of Suppliers</a:t>
            </a:r>
            <a:r>
              <a:rPr lang="en" sz="1400" b="0" i="0" u="none" strike="noStrike" cap="none">
                <a:solidFill>
                  <a:schemeClr val="accent6"/>
                </a:solidFill>
                <a:latin typeface="EB Garamond"/>
                <a:ea typeface="EB Garamond"/>
                <a:cs typeface="EB Garamond"/>
                <a:sym typeface="EB Garamond"/>
              </a:rPr>
              <a:t>: </a:t>
            </a:r>
            <a:endParaRPr sz="1100"/>
          </a:p>
          <a:p>
            <a:pPr marL="0" marR="0" lvl="0" indent="0" algn="l" rtl="0">
              <a:lnSpc>
                <a:spcPct val="100000"/>
              </a:lnSpc>
              <a:spcBef>
                <a:spcPts val="0"/>
              </a:spcBef>
              <a:spcAft>
                <a:spcPts val="0"/>
              </a:spcAft>
              <a:buNone/>
            </a:pPr>
            <a:endParaRPr sz="1400" b="0" i="0" u="none" strike="noStrike" cap="none">
              <a:solidFill>
                <a:schemeClr val="accent6"/>
              </a:solidFill>
              <a:latin typeface="EB Garamond"/>
              <a:ea typeface="EB Garamond"/>
              <a:cs typeface="EB Garamond"/>
              <a:sym typeface="EB Garamond"/>
            </a:endParaRPr>
          </a:p>
          <a:p>
            <a:pPr marL="215900" marR="0" lvl="0" indent="-215900" algn="l" rtl="0">
              <a:lnSpc>
                <a:spcPct val="100000"/>
              </a:lnSpc>
              <a:spcBef>
                <a:spcPts val="0"/>
              </a:spcBef>
              <a:spcAft>
                <a:spcPts val="0"/>
              </a:spcAft>
              <a:buClr>
                <a:srgbClr val="000000"/>
              </a:buClr>
              <a:buSzPts val="1400"/>
              <a:buFont typeface="Arial"/>
              <a:buChar char="•"/>
            </a:pPr>
            <a:r>
              <a:rPr lang="en" sz="1400" b="0" i="0" u="none" strike="noStrike" cap="none">
                <a:solidFill>
                  <a:schemeClr val="accent6"/>
                </a:solidFill>
                <a:latin typeface="EB Garamond"/>
                <a:ea typeface="EB Garamond"/>
                <a:cs typeface="EB Garamond"/>
                <a:sym typeface="EB Garamond"/>
              </a:rPr>
              <a:t>The suppliers of catering, decorations, and party essentials have some bargaining power as they are essential for the functioning of our business.However, Partypal's collaboration with multiple suppliers helps to reduce the suppliers’ bargaining power.</a:t>
            </a:r>
            <a:endParaRPr sz="1400" b="0" i="0" u="none" strike="noStrike" cap="none">
              <a:solidFill>
                <a:schemeClr val="accent6"/>
              </a:solidFill>
              <a:latin typeface="EB Garamond"/>
              <a:ea typeface="EB Garamond"/>
              <a:cs typeface="EB Garamond"/>
              <a:sym typeface="EB Garamond"/>
            </a:endParaRPr>
          </a:p>
        </p:txBody>
      </p:sp>
      <p:sp>
        <p:nvSpPr>
          <p:cNvPr id="372" name="Google Shape;372;p42"/>
          <p:cNvSpPr txBox="1"/>
          <p:nvPr/>
        </p:nvSpPr>
        <p:spPr>
          <a:xfrm>
            <a:off x="5439048" y="721723"/>
            <a:ext cx="1918607" cy="4039568"/>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a:solidFill>
                  <a:schemeClr val="accent6"/>
                </a:solidFill>
                <a:latin typeface="EB Garamond"/>
                <a:ea typeface="EB Garamond"/>
                <a:cs typeface="EB Garamond"/>
                <a:sym typeface="EB Garamond"/>
              </a:rPr>
              <a:t>Threat of Substitutes: </a:t>
            </a:r>
            <a:endParaRPr sz="1100"/>
          </a:p>
          <a:p>
            <a:pPr marL="0" marR="0" lvl="0" indent="0" algn="l" rtl="0">
              <a:lnSpc>
                <a:spcPct val="100000"/>
              </a:lnSpc>
              <a:spcBef>
                <a:spcPts val="0"/>
              </a:spcBef>
              <a:spcAft>
                <a:spcPts val="0"/>
              </a:spcAft>
              <a:buNone/>
            </a:pPr>
            <a:endParaRPr sz="1400" b="0" i="0" u="none" strike="noStrike" cap="none">
              <a:solidFill>
                <a:schemeClr val="accent6"/>
              </a:solidFill>
              <a:latin typeface="EB Garamond"/>
              <a:ea typeface="EB Garamond"/>
              <a:cs typeface="EB Garamond"/>
              <a:sym typeface="EB Garamond"/>
            </a:endParaRPr>
          </a:p>
          <a:p>
            <a:pPr marL="215900" marR="0" lvl="0" indent="-127000" algn="l"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EB Garamond"/>
              <a:ea typeface="EB Garamond"/>
              <a:cs typeface="EB Garamond"/>
              <a:sym typeface="EB Garamond"/>
            </a:endParaRPr>
          </a:p>
          <a:p>
            <a:pPr marL="215900" marR="0" lvl="0" indent="-215900" algn="l" rtl="0">
              <a:lnSpc>
                <a:spcPct val="100000"/>
              </a:lnSpc>
              <a:spcBef>
                <a:spcPts val="0"/>
              </a:spcBef>
              <a:spcAft>
                <a:spcPts val="0"/>
              </a:spcAft>
              <a:buClr>
                <a:srgbClr val="000000"/>
              </a:buClr>
              <a:buSzPts val="1400"/>
              <a:buFont typeface="Arial"/>
              <a:buChar char="•"/>
            </a:pPr>
            <a:r>
              <a:rPr lang="en" sz="1400" b="0" i="0" u="none" strike="noStrike" cap="none">
                <a:solidFill>
                  <a:schemeClr val="accent6"/>
                </a:solidFill>
                <a:latin typeface="EB Garamond"/>
                <a:ea typeface="EB Garamond"/>
                <a:cs typeface="EB Garamond"/>
                <a:sym typeface="EB Garamond"/>
              </a:rPr>
              <a:t>There are many substitutes available for event planning services, such as planning the event oneself or hiring an event planner. However, our unique Generative AI technology and collaboration with participating firms can provide a convenient and hassle-free experience for customers, reducing the threat of substitutes.</a:t>
            </a:r>
            <a:endParaRPr sz="1400" b="0" i="0" u="none" strike="noStrike" cap="none">
              <a:solidFill>
                <a:schemeClr val="accent6"/>
              </a:solidFill>
              <a:latin typeface="EB Garamond"/>
              <a:ea typeface="EB Garamond"/>
              <a:cs typeface="EB Garamond"/>
              <a:sym typeface="EB Garamond"/>
            </a:endParaRPr>
          </a:p>
        </p:txBody>
      </p:sp>
      <p:sp>
        <p:nvSpPr>
          <p:cNvPr id="373" name="Google Shape;373;p42"/>
          <p:cNvSpPr txBox="1"/>
          <p:nvPr/>
        </p:nvSpPr>
        <p:spPr>
          <a:xfrm>
            <a:off x="3673928" y="721722"/>
            <a:ext cx="1596935" cy="4062651"/>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a:solidFill>
                  <a:schemeClr val="accent6"/>
                </a:solidFill>
                <a:latin typeface="EB Garamond"/>
                <a:ea typeface="EB Garamond"/>
                <a:cs typeface="EB Garamond"/>
                <a:sym typeface="EB Garamond"/>
              </a:rPr>
              <a:t>Bargaining Power of Customers: </a:t>
            </a:r>
            <a:endParaRPr sz="1100"/>
          </a:p>
          <a:p>
            <a:pPr marL="0" marR="0" lvl="0" indent="0" algn="l" rtl="0">
              <a:lnSpc>
                <a:spcPct val="100000"/>
              </a:lnSpc>
              <a:spcBef>
                <a:spcPts val="0"/>
              </a:spcBef>
              <a:spcAft>
                <a:spcPts val="0"/>
              </a:spcAft>
              <a:buNone/>
            </a:pPr>
            <a:endParaRPr sz="1400" b="0" i="0" u="none" strike="noStrike" cap="none">
              <a:solidFill>
                <a:schemeClr val="accent6"/>
              </a:solidFill>
              <a:latin typeface="EB Garamond"/>
              <a:ea typeface="EB Garamond"/>
              <a:cs typeface="EB Garamond"/>
              <a:sym typeface="EB Garamond"/>
            </a:endParaRPr>
          </a:p>
          <a:p>
            <a:pPr marL="215900" marR="0" lvl="0" indent="-215900" algn="l" rtl="0">
              <a:lnSpc>
                <a:spcPct val="100000"/>
              </a:lnSpc>
              <a:spcBef>
                <a:spcPts val="0"/>
              </a:spcBef>
              <a:spcAft>
                <a:spcPts val="0"/>
              </a:spcAft>
              <a:buClr>
                <a:srgbClr val="000000"/>
              </a:buClr>
              <a:buSzPts val="1400"/>
              <a:buFont typeface="Arial"/>
              <a:buChar char="•"/>
            </a:pPr>
            <a:r>
              <a:rPr lang="en" sz="1400" b="0" i="0" u="none" strike="noStrike" cap="none">
                <a:solidFill>
                  <a:schemeClr val="accent6"/>
                </a:solidFill>
                <a:latin typeface="EB Garamond"/>
                <a:ea typeface="EB Garamond"/>
                <a:cs typeface="EB Garamond"/>
                <a:sym typeface="EB Garamond"/>
              </a:rPr>
              <a:t>Customers have some bargaining power as there are several event planning platforms available. However, our unique Generative AI technology and collaboration with participating firms can provide a competitive advantage over other platforms.</a:t>
            </a:r>
            <a:endParaRPr sz="1400" b="0" i="0" u="none" strike="noStrike" cap="none">
              <a:solidFill>
                <a:schemeClr val="accent6"/>
              </a:solidFill>
              <a:latin typeface="EB Garamond"/>
              <a:ea typeface="EB Garamond"/>
              <a:cs typeface="EB Garamond"/>
              <a:sym typeface="EB Garamond"/>
            </a:endParaRPr>
          </a:p>
        </p:txBody>
      </p:sp>
      <p:sp>
        <p:nvSpPr>
          <p:cNvPr id="374" name="Google Shape;374;p42"/>
          <p:cNvSpPr txBox="1"/>
          <p:nvPr/>
        </p:nvSpPr>
        <p:spPr>
          <a:xfrm>
            <a:off x="7453997" y="721722"/>
            <a:ext cx="1596935" cy="4062651"/>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a:solidFill>
                  <a:schemeClr val="accent6"/>
                </a:solidFill>
                <a:latin typeface="EB Garamond"/>
                <a:ea typeface="EB Garamond"/>
                <a:cs typeface="EB Garamond"/>
                <a:sym typeface="EB Garamond"/>
              </a:rPr>
              <a:t>Competitive Rivalry: </a:t>
            </a:r>
            <a:endParaRPr sz="1100"/>
          </a:p>
          <a:p>
            <a:pPr marL="0" marR="0" lvl="0" indent="0" algn="l" rtl="0">
              <a:lnSpc>
                <a:spcPct val="100000"/>
              </a:lnSpc>
              <a:spcBef>
                <a:spcPts val="0"/>
              </a:spcBef>
              <a:spcAft>
                <a:spcPts val="0"/>
              </a:spcAft>
              <a:buNone/>
            </a:pPr>
            <a:endParaRPr sz="1400" b="0" i="0" u="none" strike="noStrike" cap="none">
              <a:solidFill>
                <a:schemeClr val="accent6"/>
              </a:solidFill>
              <a:latin typeface="EB Garamond"/>
              <a:ea typeface="EB Garamond"/>
              <a:cs typeface="EB Garamond"/>
              <a:sym typeface="EB Garamond"/>
            </a:endParaRPr>
          </a:p>
          <a:p>
            <a:pPr marL="215900" marR="0" lvl="0" indent="-215900" algn="l" rtl="0">
              <a:lnSpc>
                <a:spcPct val="100000"/>
              </a:lnSpc>
              <a:spcBef>
                <a:spcPts val="0"/>
              </a:spcBef>
              <a:spcAft>
                <a:spcPts val="0"/>
              </a:spcAft>
              <a:buClr>
                <a:srgbClr val="000000"/>
              </a:buClr>
              <a:buSzPts val="1400"/>
              <a:buFont typeface="Arial"/>
              <a:buChar char="•"/>
            </a:pPr>
            <a:r>
              <a:rPr lang="en" sz="1400" b="0" i="0" u="none" strike="noStrike" cap="none">
                <a:solidFill>
                  <a:schemeClr val="accent6"/>
                </a:solidFill>
                <a:latin typeface="EB Garamond"/>
                <a:ea typeface="EB Garamond"/>
                <a:cs typeface="EB Garamond"/>
                <a:sym typeface="EB Garamond"/>
              </a:rPr>
              <a:t>Partypal faces competition from other event planning platforms such as Eventbrite and Evite. However, Partypal's unique Generative AI technology and collaboration with participating firms can provide a competitive advantage over its competitors.</a:t>
            </a:r>
            <a:endParaRPr sz="1400" b="0" i="0" u="none" strike="noStrike" cap="none">
              <a:solidFill>
                <a:schemeClr val="accent6"/>
              </a:solidFill>
              <a:latin typeface="EB Garamond"/>
              <a:ea typeface="EB Garamond"/>
              <a:cs typeface="EB Garamond"/>
              <a:sym typeface="EB Garamond"/>
            </a:endParaRPr>
          </a:p>
        </p:txBody>
      </p:sp>
      <p:pic>
        <p:nvPicPr>
          <p:cNvPr id="375" name="Google Shape;375;p42"/>
          <p:cNvPicPr preferRelativeResize="0"/>
          <p:nvPr/>
        </p:nvPicPr>
        <p:blipFill rotWithShape="1">
          <a:blip r:embed="rId3">
            <a:alphaModFix/>
          </a:blip>
          <a:srcRect/>
          <a:stretch/>
        </p:blipFill>
        <p:spPr>
          <a:xfrm>
            <a:off x="8752285" y="223838"/>
            <a:ext cx="365521" cy="3655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6026</Words>
  <Application>Microsoft Macintosh PowerPoint</Application>
  <PresentationFormat>On-screen Show (16:9)</PresentationFormat>
  <Paragraphs>392</Paragraphs>
  <Slides>22</Slides>
  <Notes>22</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EB Garamond</vt:lpstr>
      <vt:lpstr>Hadassah Friedlaender</vt:lpstr>
      <vt:lpstr>Söhne</vt:lpstr>
      <vt:lpstr>Office Theme</vt:lpstr>
      <vt:lpstr>WALMART  PREP </vt:lpstr>
      <vt:lpstr>GOT A PARTY TO PLAN JUST LET US KNOW ABOUT THE EVENT AND WE GOT IT COVERED</vt:lpstr>
      <vt:lpstr>PROBLEM IDENTIFICATION</vt:lpstr>
      <vt:lpstr>WALMART PREP </vt:lpstr>
      <vt:lpstr>About Us </vt:lpstr>
      <vt:lpstr>PartyPal</vt:lpstr>
      <vt:lpstr>TAM/ SAM/ SOM</vt:lpstr>
      <vt:lpstr>5c’s Analysis</vt:lpstr>
      <vt:lpstr>Porter five forces</vt:lpstr>
      <vt:lpstr>SWOT Analysis By Alvina Bohora </vt:lpstr>
      <vt:lpstr>PowerPoint Presentation</vt:lpstr>
      <vt:lpstr>4P’s Marketing Mix</vt:lpstr>
      <vt:lpstr>Segmentation </vt:lpstr>
      <vt:lpstr>PowerPoint Presentation</vt:lpstr>
      <vt:lpstr>Mission Statement</vt:lpstr>
      <vt:lpstr>Developing a Business Mission</vt:lpstr>
      <vt:lpstr>Business Area Evaluation</vt:lpstr>
      <vt:lpstr>Desires going forward</vt:lpstr>
      <vt:lpstr>MISSION</vt:lpstr>
      <vt:lpstr>PowerPoint Presentation</vt:lpstr>
      <vt:lpstr>MEET 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PREP</dc:title>
  <dc:creator>Admin</dc:creator>
  <cp:lastModifiedBy>Shrey Mishra</cp:lastModifiedBy>
  <cp:revision>6</cp:revision>
  <dcterms:modified xsi:type="dcterms:W3CDTF">2023-04-17T22:41:23Z</dcterms:modified>
</cp:coreProperties>
</file>